
<file path=[Content_Types].xml><?xml version="1.0" encoding="utf-8"?>
<Types xmlns="http://schemas.openxmlformats.org/package/2006/content-types">
  <Default Extension="1" ContentType="image/jpeg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78" r:id="rId2"/>
    <p:sldMasterId id="2147483666" r:id="rId3"/>
    <p:sldMasterId id="2147483690" r:id="rId4"/>
    <p:sldMasterId id="2147483699" r:id="rId5"/>
  </p:sldMasterIdLst>
  <p:notesMasterIdLst>
    <p:notesMasterId r:id="rId48"/>
  </p:notesMasterIdLst>
  <p:handoutMasterIdLst>
    <p:handoutMasterId r:id="rId49"/>
  </p:handoutMasterIdLst>
  <p:sldIdLst>
    <p:sldId id="256" r:id="rId6"/>
    <p:sldId id="266" r:id="rId7"/>
    <p:sldId id="284" r:id="rId8"/>
    <p:sldId id="275" r:id="rId9"/>
    <p:sldId id="286" r:id="rId10"/>
    <p:sldId id="287" r:id="rId11"/>
    <p:sldId id="285" r:id="rId12"/>
    <p:sldId id="557" r:id="rId13"/>
    <p:sldId id="558" r:id="rId14"/>
    <p:sldId id="274" r:id="rId15"/>
    <p:sldId id="559" r:id="rId16"/>
    <p:sldId id="560" r:id="rId17"/>
    <p:sldId id="276" r:id="rId18"/>
    <p:sldId id="261" r:id="rId19"/>
    <p:sldId id="262" r:id="rId20"/>
    <p:sldId id="288" r:id="rId21"/>
    <p:sldId id="259" r:id="rId22"/>
    <p:sldId id="263" r:id="rId23"/>
    <p:sldId id="264" r:id="rId24"/>
    <p:sldId id="265" r:id="rId25"/>
    <p:sldId id="260" r:id="rId26"/>
    <p:sldId id="283" r:id="rId27"/>
    <p:sldId id="280" r:id="rId28"/>
    <p:sldId id="289" r:id="rId29"/>
    <p:sldId id="290" r:id="rId30"/>
    <p:sldId id="291" r:id="rId31"/>
    <p:sldId id="292" r:id="rId32"/>
    <p:sldId id="293" r:id="rId33"/>
    <p:sldId id="282" r:id="rId34"/>
    <p:sldId id="294" r:id="rId35"/>
    <p:sldId id="547" r:id="rId36"/>
    <p:sldId id="281" r:id="rId37"/>
    <p:sldId id="545" r:id="rId38"/>
    <p:sldId id="551" r:id="rId39"/>
    <p:sldId id="552" r:id="rId40"/>
    <p:sldId id="550" r:id="rId41"/>
    <p:sldId id="553" r:id="rId42"/>
    <p:sldId id="546" r:id="rId43"/>
    <p:sldId id="554" r:id="rId44"/>
    <p:sldId id="555" r:id="rId45"/>
    <p:sldId id="548" r:id="rId46"/>
    <p:sldId id="556" r:id="rId47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56"/>
            <p14:sldId id="266"/>
            <p14:sldId id="284"/>
            <p14:sldId id="275"/>
            <p14:sldId id="286"/>
            <p14:sldId id="287"/>
            <p14:sldId id="285"/>
            <p14:sldId id="557"/>
            <p14:sldId id="558"/>
            <p14:sldId id="274"/>
            <p14:sldId id="559"/>
            <p14:sldId id="560"/>
            <p14:sldId id="276"/>
            <p14:sldId id="261"/>
            <p14:sldId id="262"/>
            <p14:sldId id="288"/>
            <p14:sldId id="259"/>
            <p14:sldId id="263"/>
            <p14:sldId id="264"/>
            <p14:sldId id="265"/>
            <p14:sldId id="260"/>
            <p14:sldId id="283"/>
            <p14:sldId id="280"/>
            <p14:sldId id="289"/>
            <p14:sldId id="290"/>
            <p14:sldId id="291"/>
            <p14:sldId id="292"/>
            <p14:sldId id="293"/>
            <p14:sldId id="282"/>
            <p14:sldId id="294"/>
            <p14:sldId id="547"/>
            <p14:sldId id="281"/>
            <p14:sldId id="545"/>
            <p14:sldId id="551"/>
            <p14:sldId id="552"/>
            <p14:sldId id="550"/>
            <p14:sldId id="553"/>
            <p14:sldId id="546"/>
            <p14:sldId id="554"/>
            <p14:sldId id="555"/>
            <p14:sldId id="548"/>
            <p14:sldId id="5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6618"/>
    <a:srgbClr val="D95E00"/>
    <a:srgbClr val="E46102"/>
    <a:srgbClr val="EEEEEE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9443"/>
  </p:normalViewPr>
  <p:slideViewPr>
    <p:cSldViewPr snapToGrid="0" snapToObjects="1">
      <p:cViewPr varScale="1">
        <p:scale>
          <a:sx n="70" d="100"/>
          <a:sy n="70" d="100"/>
        </p:scale>
        <p:origin x="738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9E676C-3BC2-0B4B-9BA2-C71F3E10E985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839C5B3E-E964-5040-A0CB-5B62DF03A70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Normalize Ratings</a:t>
          </a:r>
        </a:p>
      </dgm:t>
    </dgm:pt>
    <dgm:pt modelId="{760127DC-FBA4-1C4F-9A64-720A5413F779}" type="parTrans" cxnId="{471D0FE6-C386-FD43-A0C4-C8193AB36AA1}">
      <dgm:prSet/>
      <dgm:spPr/>
      <dgm:t>
        <a:bodyPr/>
        <a:lstStyle/>
        <a:p>
          <a:endParaRPr lang="en-US"/>
        </a:p>
      </dgm:t>
    </dgm:pt>
    <dgm:pt modelId="{94EA5F54-7A6B-7544-9622-4D795ED73C0F}" type="sibTrans" cxnId="{471D0FE6-C386-FD43-A0C4-C8193AB36AA1}">
      <dgm:prSet/>
      <dgm:spPr/>
      <dgm:t>
        <a:bodyPr/>
        <a:lstStyle/>
        <a:p>
          <a:endParaRPr lang="en-US"/>
        </a:p>
      </dgm:t>
    </dgm:pt>
    <dgm:pt modelId="{043E227F-4E4A-8D4C-B32A-05E5DA88761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Make Predictions</a:t>
          </a:r>
        </a:p>
      </dgm:t>
    </dgm:pt>
    <dgm:pt modelId="{D730749E-63A6-0C48-BAB8-45B298A85473}" type="parTrans" cxnId="{A294AA8C-CB8F-DB4C-862E-38B46AAD7D64}">
      <dgm:prSet/>
      <dgm:spPr/>
      <dgm:t>
        <a:bodyPr/>
        <a:lstStyle/>
        <a:p>
          <a:endParaRPr lang="en-US"/>
        </a:p>
      </dgm:t>
    </dgm:pt>
    <dgm:pt modelId="{B9DB1456-1F4E-644A-A671-5E17854D428F}" type="sibTrans" cxnId="{A294AA8C-CB8F-DB4C-862E-38B46AAD7D64}">
      <dgm:prSet/>
      <dgm:spPr/>
      <dgm:t>
        <a:bodyPr/>
        <a:lstStyle/>
        <a:p>
          <a:endParaRPr lang="en-US"/>
        </a:p>
      </dgm:t>
    </dgm:pt>
    <dgm:pt modelId="{5AF52E67-3CE9-D34C-9B90-01CA62AB6044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Create the user profile </a:t>
          </a:r>
        </a:p>
      </dgm:t>
    </dgm:pt>
    <dgm:pt modelId="{86D15F81-E6F0-0749-8B08-1B89D496A1A3}" type="parTrans" cxnId="{3D278D12-3F85-4E40-944B-CBE0E67E41B1}">
      <dgm:prSet/>
      <dgm:spPr/>
      <dgm:t>
        <a:bodyPr/>
        <a:lstStyle/>
        <a:p>
          <a:endParaRPr lang="en-US"/>
        </a:p>
      </dgm:t>
    </dgm:pt>
    <dgm:pt modelId="{3FC41CCC-F223-4742-801D-1480B638A21A}" type="sibTrans" cxnId="{3D278D12-3F85-4E40-944B-CBE0E67E41B1}">
      <dgm:prSet/>
      <dgm:spPr/>
      <dgm:t>
        <a:bodyPr/>
        <a:lstStyle/>
        <a:p>
          <a:endParaRPr lang="en-US"/>
        </a:p>
      </dgm:t>
    </dgm:pt>
    <dgm:pt modelId="{2D217AB3-B6BB-BB49-9C66-CF7D389DCD2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Recommendation</a:t>
          </a:r>
        </a:p>
      </dgm:t>
    </dgm:pt>
    <dgm:pt modelId="{0F7E0CEB-1E34-9140-814F-EE21216A97A5}" type="parTrans" cxnId="{A2CF97E6-715C-8747-B183-39E2A33FEEA3}">
      <dgm:prSet/>
      <dgm:spPr/>
      <dgm:t>
        <a:bodyPr/>
        <a:lstStyle/>
        <a:p>
          <a:endParaRPr lang="en-US"/>
        </a:p>
      </dgm:t>
    </dgm:pt>
    <dgm:pt modelId="{FD872547-9513-8540-AE47-D16FB54B2FD1}" type="sibTrans" cxnId="{A2CF97E6-715C-8747-B183-39E2A33FEEA3}">
      <dgm:prSet/>
      <dgm:spPr/>
      <dgm:t>
        <a:bodyPr/>
        <a:lstStyle/>
        <a:p>
          <a:endParaRPr lang="en-US"/>
        </a:p>
      </dgm:t>
    </dgm:pt>
    <dgm:pt modelId="{8C755B84-6270-C043-9313-67CE1230113E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Create the item profile</a:t>
          </a:r>
        </a:p>
      </dgm:t>
    </dgm:pt>
    <dgm:pt modelId="{DA0A29CE-9CD5-9E42-B0C3-5C3F2E0728C9}" type="sibTrans" cxnId="{E7918F04-9EDE-DE4D-8664-B61EB1488376}">
      <dgm:prSet/>
      <dgm:spPr/>
      <dgm:t>
        <a:bodyPr/>
        <a:lstStyle/>
        <a:p>
          <a:endParaRPr lang="en-US"/>
        </a:p>
      </dgm:t>
    </dgm:pt>
    <dgm:pt modelId="{EE9967A7-0C6B-4A4E-8CEA-66A186E6E6FD}" type="parTrans" cxnId="{E7918F04-9EDE-DE4D-8664-B61EB1488376}">
      <dgm:prSet/>
      <dgm:spPr/>
      <dgm:t>
        <a:bodyPr/>
        <a:lstStyle/>
        <a:p>
          <a:endParaRPr lang="en-US"/>
        </a:p>
      </dgm:t>
    </dgm:pt>
    <dgm:pt modelId="{6E82AEEB-D3E1-2146-8F7A-2D8280FDE57F}" type="pres">
      <dgm:prSet presAssocID="{7C9E676C-3BC2-0B4B-9BA2-C71F3E10E985}" presName="Name0" presStyleCnt="0">
        <dgm:presLayoutVars>
          <dgm:dir/>
          <dgm:resizeHandles val="exact"/>
        </dgm:presLayoutVars>
      </dgm:prSet>
      <dgm:spPr/>
    </dgm:pt>
    <dgm:pt modelId="{4B1B3BE1-1C7D-554A-BAA3-D5AE74C7A792}" type="pres">
      <dgm:prSet presAssocID="{8C755B84-6270-C043-9313-67CE1230113E}" presName="parTxOnly" presStyleLbl="node1" presStyleIdx="0" presStyleCnt="5" custScaleY="106222">
        <dgm:presLayoutVars>
          <dgm:bulletEnabled val="1"/>
        </dgm:presLayoutVars>
      </dgm:prSet>
      <dgm:spPr/>
    </dgm:pt>
    <dgm:pt modelId="{A5A9B69C-AF1E-3E40-800F-A362DD7F924D}" type="pres">
      <dgm:prSet presAssocID="{DA0A29CE-9CD5-9E42-B0C3-5C3F2E0728C9}" presName="parSpace" presStyleCnt="0"/>
      <dgm:spPr/>
    </dgm:pt>
    <dgm:pt modelId="{CA708076-D827-8D47-AB12-416B1ABE08BE}" type="pres">
      <dgm:prSet presAssocID="{5AF52E67-3CE9-D34C-9B90-01CA62AB6044}" presName="parTxOnly" presStyleLbl="node1" presStyleIdx="1" presStyleCnt="5" custScaleY="106222">
        <dgm:presLayoutVars>
          <dgm:bulletEnabled val="1"/>
        </dgm:presLayoutVars>
      </dgm:prSet>
      <dgm:spPr/>
    </dgm:pt>
    <dgm:pt modelId="{F547E683-5DC2-6840-9309-1D1F0DC17DBD}" type="pres">
      <dgm:prSet presAssocID="{3FC41CCC-F223-4742-801D-1480B638A21A}" presName="parSpace" presStyleCnt="0"/>
      <dgm:spPr/>
    </dgm:pt>
    <dgm:pt modelId="{450FE5AB-18C1-A24B-BE6B-4FD5B49ACBBA}" type="pres">
      <dgm:prSet presAssocID="{839C5B3E-E964-5040-A0CB-5B62DF03A70A}" presName="parTxOnly" presStyleLbl="node1" presStyleIdx="2" presStyleCnt="5" custScaleY="106222">
        <dgm:presLayoutVars>
          <dgm:bulletEnabled val="1"/>
        </dgm:presLayoutVars>
      </dgm:prSet>
      <dgm:spPr/>
    </dgm:pt>
    <dgm:pt modelId="{C48DC039-12DC-7344-98A3-13DD75D31A40}" type="pres">
      <dgm:prSet presAssocID="{94EA5F54-7A6B-7544-9622-4D795ED73C0F}" presName="parSpace" presStyleCnt="0"/>
      <dgm:spPr/>
    </dgm:pt>
    <dgm:pt modelId="{0C24C73C-5801-D14D-9AC3-20180ABDB0D5}" type="pres">
      <dgm:prSet presAssocID="{043E227F-4E4A-8D4C-B32A-05E5DA88761D}" presName="parTxOnly" presStyleLbl="node1" presStyleIdx="3" presStyleCnt="5" custScaleY="106222">
        <dgm:presLayoutVars>
          <dgm:bulletEnabled val="1"/>
        </dgm:presLayoutVars>
      </dgm:prSet>
      <dgm:spPr/>
    </dgm:pt>
    <dgm:pt modelId="{4534E53C-99EE-F64C-BC4E-A90341134685}" type="pres">
      <dgm:prSet presAssocID="{B9DB1456-1F4E-644A-A671-5E17854D428F}" presName="parSpace" presStyleCnt="0"/>
      <dgm:spPr/>
    </dgm:pt>
    <dgm:pt modelId="{C77F9BE3-428D-7848-AD75-7B9FB75CC2ED}" type="pres">
      <dgm:prSet presAssocID="{2D217AB3-B6BB-BB49-9C66-CF7D389DCD2D}" presName="parTxOnly" presStyleLbl="node1" presStyleIdx="4" presStyleCnt="5" custScaleY="106222">
        <dgm:presLayoutVars>
          <dgm:bulletEnabled val="1"/>
        </dgm:presLayoutVars>
      </dgm:prSet>
      <dgm:spPr/>
    </dgm:pt>
  </dgm:ptLst>
  <dgm:cxnLst>
    <dgm:cxn modelId="{E7918F04-9EDE-DE4D-8664-B61EB1488376}" srcId="{7C9E676C-3BC2-0B4B-9BA2-C71F3E10E985}" destId="{8C755B84-6270-C043-9313-67CE1230113E}" srcOrd="0" destOrd="0" parTransId="{EE9967A7-0C6B-4A4E-8CEA-66A186E6E6FD}" sibTransId="{DA0A29CE-9CD5-9E42-B0C3-5C3F2E0728C9}"/>
    <dgm:cxn modelId="{3D278D12-3F85-4E40-944B-CBE0E67E41B1}" srcId="{7C9E676C-3BC2-0B4B-9BA2-C71F3E10E985}" destId="{5AF52E67-3CE9-D34C-9B90-01CA62AB6044}" srcOrd="1" destOrd="0" parTransId="{86D15F81-E6F0-0749-8B08-1B89D496A1A3}" sibTransId="{3FC41CCC-F223-4742-801D-1480B638A21A}"/>
    <dgm:cxn modelId="{A0124725-2958-A24B-B22A-6CD3ADF5553E}" type="presOf" srcId="{839C5B3E-E964-5040-A0CB-5B62DF03A70A}" destId="{450FE5AB-18C1-A24B-BE6B-4FD5B49ACBBA}" srcOrd="0" destOrd="0" presId="urn:microsoft.com/office/officeart/2005/8/layout/hChevron3"/>
    <dgm:cxn modelId="{BC1F1D84-304D-F140-ACF3-71403EB3E489}" type="presOf" srcId="{8C755B84-6270-C043-9313-67CE1230113E}" destId="{4B1B3BE1-1C7D-554A-BAA3-D5AE74C7A792}" srcOrd="0" destOrd="0" presId="urn:microsoft.com/office/officeart/2005/8/layout/hChevron3"/>
    <dgm:cxn modelId="{A294AA8C-CB8F-DB4C-862E-38B46AAD7D64}" srcId="{7C9E676C-3BC2-0B4B-9BA2-C71F3E10E985}" destId="{043E227F-4E4A-8D4C-B32A-05E5DA88761D}" srcOrd="3" destOrd="0" parTransId="{D730749E-63A6-0C48-BAB8-45B298A85473}" sibTransId="{B9DB1456-1F4E-644A-A671-5E17854D428F}"/>
    <dgm:cxn modelId="{43350CA8-EBA7-B442-BA1B-02162E9E5253}" type="presOf" srcId="{7C9E676C-3BC2-0B4B-9BA2-C71F3E10E985}" destId="{6E82AEEB-D3E1-2146-8F7A-2D8280FDE57F}" srcOrd="0" destOrd="0" presId="urn:microsoft.com/office/officeart/2005/8/layout/hChevron3"/>
    <dgm:cxn modelId="{60B971C1-F25D-734F-9F4C-BCCD315061C7}" type="presOf" srcId="{5AF52E67-3CE9-D34C-9B90-01CA62AB6044}" destId="{CA708076-D827-8D47-AB12-416B1ABE08BE}" srcOrd="0" destOrd="0" presId="urn:microsoft.com/office/officeart/2005/8/layout/hChevron3"/>
    <dgm:cxn modelId="{93345DD6-705F-5742-891F-6C870F2B3F0B}" type="presOf" srcId="{2D217AB3-B6BB-BB49-9C66-CF7D389DCD2D}" destId="{C77F9BE3-428D-7848-AD75-7B9FB75CC2ED}" srcOrd="0" destOrd="0" presId="urn:microsoft.com/office/officeart/2005/8/layout/hChevron3"/>
    <dgm:cxn modelId="{471D0FE6-C386-FD43-A0C4-C8193AB36AA1}" srcId="{7C9E676C-3BC2-0B4B-9BA2-C71F3E10E985}" destId="{839C5B3E-E964-5040-A0CB-5B62DF03A70A}" srcOrd="2" destOrd="0" parTransId="{760127DC-FBA4-1C4F-9A64-720A5413F779}" sibTransId="{94EA5F54-7A6B-7544-9622-4D795ED73C0F}"/>
    <dgm:cxn modelId="{A2CF97E6-715C-8747-B183-39E2A33FEEA3}" srcId="{7C9E676C-3BC2-0B4B-9BA2-C71F3E10E985}" destId="{2D217AB3-B6BB-BB49-9C66-CF7D389DCD2D}" srcOrd="4" destOrd="0" parTransId="{0F7E0CEB-1E34-9140-814F-EE21216A97A5}" sibTransId="{FD872547-9513-8540-AE47-D16FB54B2FD1}"/>
    <dgm:cxn modelId="{01C248E8-A983-3841-8900-84EC5887AE6C}" type="presOf" srcId="{043E227F-4E4A-8D4C-B32A-05E5DA88761D}" destId="{0C24C73C-5801-D14D-9AC3-20180ABDB0D5}" srcOrd="0" destOrd="0" presId="urn:microsoft.com/office/officeart/2005/8/layout/hChevron3"/>
    <dgm:cxn modelId="{15D6978B-4EA2-0441-BE60-D1D110BC527C}" type="presParOf" srcId="{6E82AEEB-D3E1-2146-8F7A-2D8280FDE57F}" destId="{4B1B3BE1-1C7D-554A-BAA3-D5AE74C7A792}" srcOrd="0" destOrd="0" presId="urn:microsoft.com/office/officeart/2005/8/layout/hChevron3"/>
    <dgm:cxn modelId="{CD9CDF87-C9E4-964E-8FB3-37BCE97B3640}" type="presParOf" srcId="{6E82AEEB-D3E1-2146-8F7A-2D8280FDE57F}" destId="{A5A9B69C-AF1E-3E40-800F-A362DD7F924D}" srcOrd="1" destOrd="0" presId="urn:microsoft.com/office/officeart/2005/8/layout/hChevron3"/>
    <dgm:cxn modelId="{2BEEF39F-5A98-F643-8994-25CC03D20160}" type="presParOf" srcId="{6E82AEEB-D3E1-2146-8F7A-2D8280FDE57F}" destId="{CA708076-D827-8D47-AB12-416B1ABE08BE}" srcOrd="2" destOrd="0" presId="urn:microsoft.com/office/officeart/2005/8/layout/hChevron3"/>
    <dgm:cxn modelId="{3D5FAACB-4E64-B945-A842-70D95A4825C4}" type="presParOf" srcId="{6E82AEEB-D3E1-2146-8F7A-2D8280FDE57F}" destId="{F547E683-5DC2-6840-9309-1D1F0DC17DBD}" srcOrd="3" destOrd="0" presId="urn:microsoft.com/office/officeart/2005/8/layout/hChevron3"/>
    <dgm:cxn modelId="{C7BBCCB4-D7AC-7A40-8F1A-9856ECCA792B}" type="presParOf" srcId="{6E82AEEB-D3E1-2146-8F7A-2D8280FDE57F}" destId="{450FE5AB-18C1-A24B-BE6B-4FD5B49ACBBA}" srcOrd="4" destOrd="0" presId="urn:microsoft.com/office/officeart/2005/8/layout/hChevron3"/>
    <dgm:cxn modelId="{95788FB5-4D68-A440-9CD8-A01C1FAF85A3}" type="presParOf" srcId="{6E82AEEB-D3E1-2146-8F7A-2D8280FDE57F}" destId="{C48DC039-12DC-7344-98A3-13DD75D31A40}" srcOrd="5" destOrd="0" presId="urn:microsoft.com/office/officeart/2005/8/layout/hChevron3"/>
    <dgm:cxn modelId="{69775AFB-70E7-B144-89A4-6EAB8726FBC4}" type="presParOf" srcId="{6E82AEEB-D3E1-2146-8F7A-2D8280FDE57F}" destId="{0C24C73C-5801-D14D-9AC3-20180ABDB0D5}" srcOrd="6" destOrd="0" presId="urn:microsoft.com/office/officeart/2005/8/layout/hChevron3"/>
    <dgm:cxn modelId="{2287153D-C2D6-7245-87BF-3790CC06BEB4}" type="presParOf" srcId="{6E82AEEB-D3E1-2146-8F7A-2D8280FDE57F}" destId="{4534E53C-99EE-F64C-BC4E-A90341134685}" srcOrd="7" destOrd="0" presId="urn:microsoft.com/office/officeart/2005/8/layout/hChevron3"/>
    <dgm:cxn modelId="{9AF33032-D810-904A-A6F5-81B29AD70A86}" type="presParOf" srcId="{6E82AEEB-D3E1-2146-8F7A-2D8280FDE57F}" destId="{C77F9BE3-428D-7848-AD75-7B9FB75CC2E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D987F4-C98F-47C2-BE17-4393A7D0C67F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BBB79A1C-1514-499C-A519-0ADA3A737C12}">
      <dgm:prSet phldrT="[Text]" custT="1"/>
      <dgm:spPr/>
      <dgm:t>
        <a:bodyPr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cap="all" baseline="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Memory-based Collaborative filtering</a:t>
          </a:r>
          <a:endParaRPr lang="en-IN" sz="1800" kern="1200" cap="all" baseline="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A241CAF9-B609-4D00-A208-B098B2AEBAB4}" type="parTrans" cxnId="{BB5FB3A9-0B7C-4706-88A2-B974C39840C9}">
      <dgm:prSet/>
      <dgm:spPr/>
      <dgm:t>
        <a:bodyPr/>
        <a:lstStyle/>
        <a:p>
          <a:endParaRPr lang="en-IN"/>
        </a:p>
      </dgm:t>
    </dgm:pt>
    <dgm:pt modelId="{6331AD82-9093-43D5-94D4-6856C7623D19}" type="sibTrans" cxnId="{BB5FB3A9-0B7C-4706-88A2-B974C39840C9}">
      <dgm:prSet/>
      <dgm:spPr/>
      <dgm:t>
        <a:bodyPr/>
        <a:lstStyle/>
        <a:p>
          <a:endParaRPr lang="en-IN"/>
        </a:p>
      </dgm:t>
    </dgm:pt>
    <dgm:pt modelId="{E128D528-BAEE-40C3-865A-D493DECE3BCC}">
      <dgm:prSet phldrT="[Text]" custT="1"/>
      <dgm:spPr/>
      <dgm:t>
        <a:bodyPr/>
        <a:lstStyle/>
        <a:p>
          <a:pPr algn="l"/>
          <a:r>
            <a:rPr lang="en-US" sz="1800" kern="1200" cap="all" baseline="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       User-based</a:t>
          </a:r>
          <a:endParaRPr lang="en-IN" sz="1800" kern="1200" cap="all" baseline="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47AC6A8E-59E0-48A8-9A7E-DF4B5CCFB473}" type="parTrans" cxnId="{536D55A9-5636-466B-813A-CA60AEF1F114}">
      <dgm:prSet/>
      <dgm:spPr/>
      <dgm:t>
        <a:bodyPr/>
        <a:lstStyle/>
        <a:p>
          <a:endParaRPr lang="en-IN"/>
        </a:p>
      </dgm:t>
    </dgm:pt>
    <dgm:pt modelId="{9BB804C3-885B-43FE-B9B9-3F1AF8AD6293}" type="sibTrans" cxnId="{536D55A9-5636-466B-813A-CA60AEF1F114}">
      <dgm:prSet/>
      <dgm:spPr/>
      <dgm:t>
        <a:bodyPr/>
        <a:lstStyle/>
        <a:p>
          <a:endParaRPr lang="en-IN"/>
        </a:p>
      </dgm:t>
    </dgm:pt>
    <dgm:pt modelId="{6220E316-540F-4251-8DA3-2CBBF89D249C}">
      <dgm:prSet phldrT="[Text]" custT="1"/>
      <dgm:spPr/>
      <dgm:t>
        <a:bodyPr/>
        <a:lstStyle/>
        <a:p>
          <a:pPr algn="l"/>
          <a:r>
            <a:rPr lang="en-US" sz="1800" kern="1200" cap="all" baseline="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                                                      Item-based</a:t>
          </a:r>
          <a:endParaRPr lang="en-IN" sz="1800" kern="1200" cap="all" baseline="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7A6EB828-B01A-4AC3-8ACB-AD1481CBCA67}" type="sibTrans" cxnId="{C4978F44-7359-47E5-8E3A-14C25DBD9A8E}">
      <dgm:prSet/>
      <dgm:spPr/>
      <dgm:t>
        <a:bodyPr/>
        <a:lstStyle/>
        <a:p>
          <a:endParaRPr lang="en-IN"/>
        </a:p>
      </dgm:t>
    </dgm:pt>
    <dgm:pt modelId="{0492C94A-BC3A-44D4-98E8-C58499742576}" type="parTrans" cxnId="{C4978F44-7359-47E5-8E3A-14C25DBD9A8E}">
      <dgm:prSet/>
      <dgm:spPr/>
      <dgm:t>
        <a:bodyPr/>
        <a:lstStyle/>
        <a:p>
          <a:endParaRPr lang="en-IN"/>
        </a:p>
      </dgm:t>
    </dgm:pt>
    <dgm:pt modelId="{D7608661-90A9-4598-AED1-3CCA5791300B}" type="pres">
      <dgm:prSet presAssocID="{E0D987F4-C98F-47C2-BE17-4393A7D0C67F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16A647A-76D6-46FC-B13F-7752C9679877}" type="pres">
      <dgm:prSet presAssocID="{E0D987F4-C98F-47C2-BE17-4393A7D0C67F}" presName="hierFlow" presStyleCnt="0"/>
      <dgm:spPr/>
    </dgm:pt>
    <dgm:pt modelId="{7FBD5043-5ED0-4CB5-8E50-54EDFE2EF3E4}" type="pres">
      <dgm:prSet presAssocID="{E0D987F4-C98F-47C2-BE17-4393A7D0C67F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7D1B2D3-7B90-4453-8D68-2329B7D6DFD4}" type="pres">
      <dgm:prSet presAssocID="{BBB79A1C-1514-499C-A519-0ADA3A737C12}" presName="Name14" presStyleCnt="0"/>
      <dgm:spPr/>
    </dgm:pt>
    <dgm:pt modelId="{9E54BA5D-67CA-4E43-8EA5-C58C30E8BE8D}" type="pres">
      <dgm:prSet presAssocID="{BBB79A1C-1514-499C-A519-0ADA3A737C12}" presName="level1Shape" presStyleLbl="node0" presStyleIdx="0" presStyleCnt="1">
        <dgm:presLayoutVars>
          <dgm:chPref val="3"/>
        </dgm:presLayoutVars>
      </dgm:prSet>
      <dgm:spPr/>
    </dgm:pt>
    <dgm:pt modelId="{680B329F-F634-4D1F-B7AD-6A0306251D6C}" type="pres">
      <dgm:prSet presAssocID="{BBB79A1C-1514-499C-A519-0ADA3A737C12}" presName="hierChild2" presStyleCnt="0"/>
      <dgm:spPr/>
    </dgm:pt>
    <dgm:pt modelId="{46C515FE-9694-4B90-A65D-DACDAEE3AF34}" type="pres">
      <dgm:prSet presAssocID="{47AC6A8E-59E0-48A8-9A7E-DF4B5CCFB473}" presName="Name19" presStyleLbl="parChTrans1D2" presStyleIdx="0" presStyleCnt="2"/>
      <dgm:spPr/>
    </dgm:pt>
    <dgm:pt modelId="{91A1ADD5-BA27-4B2B-9711-0073CC9F7BF6}" type="pres">
      <dgm:prSet presAssocID="{E128D528-BAEE-40C3-865A-D493DECE3BCC}" presName="Name21" presStyleCnt="0"/>
      <dgm:spPr/>
    </dgm:pt>
    <dgm:pt modelId="{CEB82CF2-D77D-4CFD-9875-DBD48FC9A6B8}" type="pres">
      <dgm:prSet presAssocID="{E128D528-BAEE-40C3-865A-D493DECE3BCC}" presName="level2Shape" presStyleLbl="node2" presStyleIdx="0" presStyleCnt="2" custScaleX="206485"/>
      <dgm:spPr/>
    </dgm:pt>
    <dgm:pt modelId="{3765DCAB-A9EB-43E9-961C-4A59564A3A8E}" type="pres">
      <dgm:prSet presAssocID="{E128D528-BAEE-40C3-865A-D493DECE3BCC}" presName="hierChild3" presStyleCnt="0"/>
      <dgm:spPr/>
    </dgm:pt>
    <dgm:pt modelId="{A4E99B29-CC0E-4FA2-A23C-761DBA2D4701}" type="pres">
      <dgm:prSet presAssocID="{0492C94A-BC3A-44D4-98E8-C58499742576}" presName="Name19" presStyleLbl="parChTrans1D2" presStyleIdx="1" presStyleCnt="2"/>
      <dgm:spPr/>
    </dgm:pt>
    <dgm:pt modelId="{62550291-A5DB-4C70-BDF1-6781B24C8FE5}" type="pres">
      <dgm:prSet presAssocID="{6220E316-540F-4251-8DA3-2CBBF89D249C}" presName="Name21" presStyleCnt="0"/>
      <dgm:spPr/>
    </dgm:pt>
    <dgm:pt modelId="{48DBAE25-3C06-41F5-A04C-583C272185BB}" type="pres">
      <dgm:prSet presAssocID="{6220E316-540F-4251-8DA3-2CBBF89D249C}" presName="level2Shape" presStyleLbl="node2" presStyleIdx="1" presStyleCnt="2" custScaleX="189706"/>
      <dgm:spPr/>
    </dgm:pt>
    <dgm:pt modelId="{5B865080-BCD4-4137-8F6D-8C6EBEFFFF30}" type="pres">
      <dgm:prSet presAssocID="{6220E316-540F-4251-8DA3-2CBBF89D249C}" presName="hierChild3" presStyleCnt="0"/>
      <dgm:spPr/>
    </dgm:pt>
    <dgm:pt modelId="{396F1501-1CD4-4D3F-81BC-6F590155D30F}" type="pres">
      <dgm:prSet presAssocID="{E0D987F4-C98F-47C2-BE17-4393A7D0C67F}" presName="bgShapesFlow" presStyleCnt="0"/>
      <dgm:spPr/>
    </dgm:pt>
  </dgm:ptLst>
  <dgm:cxnLst>
    <dgm:cxn modelId="{347DA912-3DF8-478C-9CE9-829C049593EB}" type="presOf" srcId="{6220E316-540F-4251-8DA3-2CBBF89D249C}" destId="{48DBAE25-3C06-41F5-A04C-583C272185BB}" srcOrd="0" destOrd="0" presId="urn:microsoft.com/office/officeart/2005/8/layout/hierarchy6"/>
    <dgm:cxn modelId="{C4978F44-7359-47E5-8E3A-14C25DBD9A8E}" srcId="{BBB79A1C-1514-499C-A519-0ADA3A737C12}" destId="{6220E316-540F-4251-8DA3-2CBBF89D249C}" srcOrd="1" destOrd="0" parTransId="{0492C94A-BC3A-44D4-98E8-C58499742576}" sibTransId="{7A6EB828-B01A-4AC3-8ACB-AD1481CBCA67}"/>
    <dgm:cxn modelId="{E6577767-FD11-4455-A979-7E670F97DF36}" type="presOf" srcId="{E128D528-BAEE-40C3-865A-D493DECE3BCC}" destId="{CEB82CF2-D77D-4CFD-9875-DBD48FC9A6B8}" srcOrd="0" destOrd="0" presId="urn:microsoft.com/office/officeart/2005/8/layout/hierarchy6"/>
    <dgm:cxn modelId="{B5F37B7E-F043-418F-A9C5-A3893960D846}" type="presOf" srcId="{BBB79A1C-1514-499C-A519-0ADA3A737C12}" destId="{9E54BA5D-67CA-4E43-8EA5-C58C30E8BE8D}" srcOrd="0" destOrd="0" presId="urn:microsoft.com/office/officeart/2005/8/layout/hierarchy6"/>
    <dgm:cxn modelId="{3371ED82-CCEA-4D1C-B909-681786EA683B}" type="presOf" srcId="{47AC6A8E-59E0-48A8-9A7E-DF4B5CCFB473}" destId="{46C515FE-9694-4B90-A65D-DACDAEE3AF34}" srcOrd="0" destOrd="0" presId="urn:microsoft.com/office/officeart/2005/8/layout/hierarchy6"/>
    <dgm:cxn modelId="{1029418C-403E-4DA0-A2F6-FCE98FE3FDF8}" type="presOf" srcId="{0492C94A-BC3A-44D4-98E8-C58499742576}" destId="{A4E99B29-CC0E-4FA2-A23C-761DBA2D4701}" srcOrd="0" destOrd="0" presId="urn:microsoft.com/office/officeart/2005/8/layout/hierarchy6"/>
    <dgm:cxn modelId="{536D55A9-5636-466B-813A-CA60AEF1F114}" srcId="{BBB79A1C-1514-499C-A519-0ADA3A737C12}" destId="{E128D528-BAEE-40C3-865A-D493DECE3BCC}" srcOrd="0" destOrd="0" parTransId="{47AC6A8E-59E0-48A8-9A7E-DF4B5CCFB473}" sibTransId="{9BB804C3-885B-43FE-B9B9-3F1AF8AD6293}"/>
    <dgm:cxn modelId="{BB5FB3A9-0B7C-4706-88A2-B974C39840C9}" srcId="{E0D987F4-C98F-47C2-BE17-4393A7D0C67F}" destId="{BBB79A1C-1514-499C-A519-0ADA3A737C12}" srcOrd="0" destOrd="0" parTransId="{A241CAF9-B609-4D00-A208-B098B2AEBAB4}" sibTransId="{6331AD82-9093-43D5-94D4-6856C7623D19}"/>
    <dgm:cxn modelId="{54E834C9-1989-4453-AC19-D3DB74AC24E7}" type="presOf" srcId="{E0D987F4-C98F-47C2-BE17-4393A7D0C67F}" destId="{D7608661-90A9-4598-AED1-3CCA5791300B}" srcOrd="0" destOrd="0" presId="urn:microsoft.com/office/officeart/2005/8/layout/hierarchy6"/>
    <dgm:cxn modelId="{F00EE78E-6E31-4A9E-8E93-65F599511D74}" type="presParOf" srcId="{D7608661-90A9-4598-AED1-3CCA5791300B}" destId="{D16A647A-76D6-46FC-B13F-7752C9679877}" srcOrd="0" destOrd="0" presId="urn:microsoft.com/office/officeart/2005/8/layout/hierarchy6"/>
    <dgm:cxn modelId="{B31E2963-CB73-432A-88D0-A5C67169E769}" type="presParOf" srcId="{D16A647A-76D6-46FC-B13F-7752C9679877}" destId="{7FBD5043-5ED0-4CB5-8E50-54EDFE2EF3E4}" srcOrd="0" destOrd="0" presId="urn:microsoft.com/office/officeart/2005/8/layout/hierarchy6"/>
    <dgm:cxn modelId="{5C1A4A1F-465A-48D1-9339-C97997C15CFB}" type="presParOf" srcId="{7FBD5043-5ED0-4CB5-8E50-54EDFE2EF3E4}" destId="{17D1B2D3-7B90-4453-8D68-2329B7D6DFD4}" srcOrd="0" destOrd="0" presId="urn:microsoft.com/office/officeart/2005/8/layout/hierarchy6"/>
    <dgm:cxn modelId="{7DF28CD7-0739-450F-B664-DD97C439F88A}" type="presParOf" srcId="{17D1B2D3-7B90-4453-8D68-2329B7D6DFD4}" destId="{9E54BA5D-67CA-4E43-8EA5-C58C30E8BE8D}" srcOrd="0" destOrd="0" presId="urn:microsoft.com/office/officeart/2005/8/layout/hierarchy6"/>
    <dgm:cxn modelId="{B3A3D696-EDB2-4889-80B3-CD7638286BFB}" type="presParOf" srcId="{17D1B2D3-7B90-4453-8D68-2329B7D6DFD4}" destId="{680B329F-F634-4D1F-B7AD-6A0306251D6C}" srcOrd="1" destOrd="0" presId="urn:microsoft.com/office/officeart/2005/8/layout/hierarchy6"/>
    <dgm:cxn modelId="{EA150BF0-CE43-4B28-8C07-4DDDCB1ECDC3}" type="presParOf" srcId="{680B329F-F634-4D1F-B7AD-6A0306251D6C}" destId="{46C515FE-9694-4B90-A65D-DACDAEE3AF34}" srcOrd="0" destOrd="0" presId="urn:microsoft.com/office/officeart/2005/8/layout/hierarchy6"/>
    <dgm:cxn modelId="{C4583319-A36B-499A-B45E-81AF914D2617}" type="presParOf" srcId="{680B329F-F634-4D1F-B7AD-6A0306251D6C}" destId="{91A1ADD5-BA27-4B2B-9711-0073CC9F7BF6}" srcOrd="1" destOrd="0" presId="urn:microsoft.com/office/officeart/2005/8/layout/hierarchy6"/>
    <dgm:cxn modelId="{70F246D8-E999-4A2A-84B6-DBCC4216FE50}" type="presParOf" srcId="{91A1ADD5-BA27-4B2B-9711-0073CC9F7BF6}" destId="{CEB82CF2-D77D-4CFD-9875-DBD48FC9A6B8}" srcOrd="0" destOrd="0" presId="urn:microsoft.com/office/officeart/2005/8/layout/hierarchy6"/>
    <dgm:cxn modelId="{E0A1A26F-0F22-4E09-856A-A099F98BF455}" type="presParOf" srcId="{91A1ADD5-BA27-4B2B-9711-0073CC9F7BF6}" destId="{3765DCAB-A9EB-43E9-961C-4A59564A3A8E}" srcOrd="1" destOrd="0" presId="urn:microsoft.com/office/officeart/2005/8/layout/hierarchy6"/>
    <dgm:cxn modelId="{EAFD63E5-2B23-4216-BC3B-2072FD542D9F}" type="presParOf" srcId="{680B329F-F634-4D1F-B7AD-6A0306251D6C}" destId="{A4E99B29-CC0E-4FA2-A23C-761DBA2D4701}" srcOrd="2" destOrd="0" presId="urn:microsoft.com/office/officeart/2005/8/layout/hierarchy6"/>
    <dgm:cxn modelId="{5F2FBD1C-7011-4BE0-AEA3-84C31A267871}" type="presParOf" srcId="{680B329F-F634-4D1F-B7AD-6A0306251D6C}" destId="{62550291-A5DB-4C70-BDF1-6781B24C8FE5}" srcOrd="3" destOrd="0" presId="urn:microsoft.com/office/officeart/2005/8/layout/hierarchy6"/>
    <dgm:cxn modelId="{85CAA9DA-A0C7-4DFB-BCD0-2EDF64353754}" type="presParOf" srcId="{62550291-A5DB-4C70-BDF1-6781B24C8FE5}" destId="{48DBAE25-3C06-41F5-A04C-583C272185BB}" srcOrd="0" destOrd="0" presId="urn:microsoft.com/office/officeart/2005/8/layout/hierarchy6"/>
    <dgm:cxn modelId="{161F30D2-14DB-46DE-BEF6-A2BAEB5141FA}" type="presParOf" srcId="{62550291-A5DB-4C70-BDF1-6781B24C8FE5}" destId="{5B865080-BCD4-4137-8F6D-8C6EBEFFFF30}" srcOrd="1" destOrd="0" presId="urn:microsoft.com/office/officeart/2005/8/layout/hierarchy6"/>
    <dgm:cxn modelId="{B10683CF-07FD-40DB-B350-51927AF607FA}" type="presParOf" srcId="{D7608661-90A9-4598-AED1-3CCA5791300B}" destId="{396F1501-1CD4-4D3F-81BC-6F590155D30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1BEEBF-AE22-4308-987B-203F95F2E76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8D3A44-239C-462B-9154-2DC213B0E8E6}">
      <dgm:prSet phldrT="[Text]" phldr="0"/>
      <dgm:spPr/>
      <dgm:t>
        <a:bodyPr/>
        <a:lstStyle/>
        <a:p>
          <a:r>
            <a:rPr lang="en-US" dirty="0">
              <a:latin typeface="Daimle cs"/>
            </a:rPr>
            <a:t>Conclusion</a:t>
          </a:r>
        </a:p>
      </dgm:t>
    </dgm:pt>
    <dgm:pt modelId="{315ACDA2-6CEE-4515-BD8A-2D02841CEA66}" type="parTrans" cxnId="{E84200D5-3C1B-4E72-8F1F-1B9E7DC32262}">
      <dgm:prSet/>
      <dgm:spPr/>
      <dgm:t>
        <a:bodyPr/>
        <a:lstStyle/>
        <a:p>
          <a:endParaRPr lang="en-US"/>
        </a:p>
      </dgm:t>
    </dgm:pt>
    <dgm:pt modelId="{1961633F-F948-4668-9249-23E8AA90125E}" type="sibTrans" cxnId="{E84200D5-3C1B-4E72-8F1F-1B9E7DC32262}">
      <dgm:prSet/>
      <dgm:spPr/>
      <dgm:t>
        <a:bodyPr/>
        <a:lstStyle/>
        <a:p>
          <a:endParaRPr lang="en-US"/>
        </a:p>
      </dgm:t>
    </dgm:pt>
    <dgm:pt modelId="{34EC1585-2BDF-45AB-A4F3-82DEAFE8B0FF}">
      <dgm:prSet phldrT="[Text]" phldr="0"/>
      <dgm:spPr/>
      <dgm:t>
        <a:bodyPr/>
        <a:lstStyle/>
        <a:p>
          <a:r>
            <a:rPr lang="en-US" dirty="0">
              <a:latin typeface="Daimle cs"/>
            </a:rPr>
            <a:t>Recommendation</a:t>
          </a:r>
        </a:p>
      </dgm:t>
    </dgm:pt>
    <dgm:pt modelId="{ABC2B7C7-2C7A-477B-B4B1-3F12BF51D945}" type="parTrans" cxnId="{60FDF615-4E24-4DA6-87CA-5E6FB7493414}">
      <dgm:prSet/>
      <dgm:spPr/>
      <dgm:t>
        <a:bodyPr/>
        <a:lstStyle/>
        <a:p>
          <a:endParaRPr lang="en-US"/>
        </a:p>
      </dgm:t>
    </dgm:pt>
    <dgm:pt modelId="{2ACCD091-B9D9-4F38-8AD3-C8627DE12BA3}" type="sibTrans" cxnId="{60FDF615-4E24-4DA6-87CA-5E6FB7493414}">
      <dgm:prSet/>
      <dgm:spPr/>
      <dgm:t>
        <a:bodyPr/>
        <a:lstStyle/>
        <a:p>
          <a:endParaRPr lang="en-US"/>
        </a:p>
      </dgm:t>
    </dgm:pt>
    <dgm:pt modelId="{1848D6E5-951D-431B-96E4-675C0B4EC5EC}">
      <dgm:prSet phldr="0"/>
      <dgm:spPr/>
      <dgm:t>
        <a:bodyPr/>
        <a:lstStyle/>
        <a:p>
          <a:pPr rtl="0"/>
          <a:r>
            <a:rPr lang="en-US" dirty="0">
              <a:latin typeface="Daimle cs"/>
            </a:rPr>
            <a:t>Overall Learnings</a:t>
          </a:r>
        </a:p>
      </dgm:t>
    </dgm:pt>
    <dgm:pt modelId="{FAAB202C-0A20-427B-8D61-F1EC0B0A1FF0}" type="parTrans" cxnId="{9A626888-3B89-4069-AD21-CDF229A0F2E8}">
      <dgm:prSet/>
      <dgm:spPr/>
      <dgm:t>
        <a:bodyPr/>
        <a:lstStyle/>
        <a:p>
          <a:endParaRPr lang="en-IN"/>
        </a:p>
      </dgm:t>
    </dgm:pt>
    <dgm:pt modelId="{F121909F-74D0-4A0B-91B4-F0E22C388543}" type="sibTrans" cxnId="{9A626888-3B89-4069-AD21-CDF229A0F2E8}">
      <dgm:prSet/>
      <dgm:spPr/>
      <dgm:t>
        <a:bodyPr/>
        <a:lstStyle/>
        <a:p>
          <a:endParaRPr lang="en-IN"/>
        </a:p>
      </dgm:t>
    </dgm:pt>
    <dgm:pt modelId="{10636D6F-B34C-4C86-8582-C288FAA32FAE}">
      <dgm:prSet phldr="0"/>
      <dgm:spPr/>
      <dgm:t>
        <a:bodyPr/>
        <a:lstStyle/>
        <a:p>
          <a:pPr rtl="0"/>
          <a:r>
            <a:rPr lang="en-US" dirty="0">
              <a:latin typeface="Daimle cs"/>
            </a:rPr>
            <a:t>Next Step</a:t>
          </a:r>
        </a:p>
      </dgm:t>
    </dgm:pt>
    <dgm:pt modelId="{6F7B737F-4F9F-48ED-B83F-385B3FBDE5C7}" type="parTrans" cxnId="{6F550108-3657-43CE-AD73-7CADE26048D3}">
      <dgm:prSet/>
      <dgm:spPr/>
      <dgm:t>
        <a:bodyPr/>
        <a:lstStyle/>
        <a:p>
          <a:endParaRPr lang="en-IN"/>
        </a:p>
      </dgm:t>
    </dgm:pt>
    <dgm:pt modelId="{88FCB6D7-3AC6-45EB-A704-E951B18BEF34}" type="sibTrans" cxnId="{6F550108-3657-43CE-AD73-7CADE26048D3}">
      <dgm:prSet/>
      <dgm:spPr/>
      <dgm:t>
        <a:bodyPr/>
        <a:lstStyle/>
        <a:p>
          <a:endParaRPr lang="en-IN"/>
        </a:p>
      </dgm:t>
    </dgm:pt>
    <dgm:pt modelId="{9335DD2E-F39A-4896-B610-96AF1FC194F1}" type="pres">
      <dgm:prSet presAssocID="{C51BEEBF-AE22-4308-987B-203F95F2E766}" presName="linear" presStyleCnt="0">
        <dgm:presLayoutVars>
          <dgm:dir/>
          <dgm:animLvl val="lvl"/>
          <dgm:resizeHandles val="exact"/>
        </dgm:presLayoutVars>
      </dgm:prSet>
      <dgm:spPr/>
    </dgm:pt>
    <dgm:pt modelId="{49F2FD54-6C0A-4FF6-B638-1781A9E4E85C}" type="pres">
      <dgm:prSet presAssocID="{B28D3A44-239C-462B-9154-2DC213B0E8E6}" presName="parentLin" presStyleCnt="0"/>
      <dgm:spPr/>
    </dgm:pt>
    <dgm:pt modelId="{36291C3C-992D-4DA9-8C25-9E0AC54BE921}" type="pres">
      <dgm:prSet presAssocID="{B28D3A44-239C-462B-9154-2DC213B0E8E6}" presName="parentLeftMargin" presStyleLbl="node1" presStyleIdx="0" presStyleCnt="4"/>
      <dgm:spPr/>
    </dgm:pt>
    <dgm:pt modelId="{27F45081-9F90-4CAD-9032-34C75D84668D}" type="pres">
      <dgm:prSet presAssocID="{B28D3A44-239C-462B-9154-2DC213B0E8E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BBC891F-6BE2-4138-BE3B-6BAE274B7E53}" type="pres">
      <dgm:prSet presAssocID="{B28D3A44-239C-462B-9154-2DC213B0E8E6}" presName="negativeSpace" presStyleCnt="0"/>
      <dgm:spPr/>
    </dgm:pt>
    <dgm:pt modelId="{A4464808-8D74-4D1C-8DBD-980F50C0AFB9}" type="pres">
      <dgm:prSet presAssocID="{B28D3A44-239C-462B-9154-2DC213B0E8E6}" presName="childText" presStyleLbl="conFgAcc1" presStyleIdx="0" presStyleCnt="4">
        <dgm:presLayoutVars>
          <dgm:bulletEnabled val="1"/>
        </dgm:presLayoutVars>
      </dgm:prSet>
      <dgm:spPr/>
    </dgm:pt>
    <dgm:pt modelId="{970B5761-B2CC-42C0-867B-94DB2C512D6F}" type="pres">
      <dgm:prSet presAssocID="{1961633F-F948-4668-9249-23E8AA90125E}" presName="spaceBetweenRectangles" presStyleCnt="0"/>
      <dgm:spPr/>
    </dgm:pt>
    <dgm:pt modelId="{E9A3A5E7-0CEC-4EFC-A815-63F65BC07535}" type="pres">
      <dgm:prSet presAssocID="{34EC1585-2BDF-45AB-A4F3-82DEAFE8B0FF}" presName="parentLin" presStyleCnt="0"/>
      <dgm:spPr/>
    </dgm:pt>
    <dgm:pt modelId="{8D38B23F-1C42-493F-ABBB-023C2172C292}" type="pres">
      <dgm:prSet presAssocID="{34EC1585-2BDF-45AB-A4F3-82DEAFE8B0FF}" presName="parentLeftMargin" presStyleLbl="node1" presStyleIdx="0" presStyleCnt="4"/>
      <dgm:spPr/>
    </dgm:pt>
    <dgm:pt modelId="{49A76717-7481-4C49-B155-B745FB88DF67}" type="pres">
      <dgm:prSet presAssocID="{34EC1585-2BDF-45AB-A4F3-82DEAFE8B0F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BF41331-DA7E-4891-93FF-6C02D9F74296}" type="pres">
      <dgm:prSet presAssocID="{34EC1585-2BDF-45AB-A4F3-82DEAFE8B0FF}" presName="negativeSpace" presStyleCnt="0"/>
      <dgm:spPr/>
    </dgm:pt>
    <dgm:pt modelId="{359160CD-0698-41E6-A91D-B05AB9562545}" type="pres">
      <dgm:prSet presAssocID="{34EC1585-2BDF-45AB-A4F3-82DEAFE8B0FF}" presName="childText" presStyleLbl="conFgAcc1" presStyleIdx="1" presStyleCnt="4">
        <dgm:presLayoutVars>
          <dgm:bulletEnabled val="1"/>
        </dgm:presLayoutVars>
      </dgm:prSet>
      <dgm:spPr/>
    </dgm:pt>
    <dgm:pt modelId="{EF669897-368A-40D7-8306-60993521C77B}" type="pres">
      <dgm:prSet presAssocID="{2ACCD091-B9D9-4F38-8AD3-C8627DE12BA3}" presName="spaceBetweenRectangles" presStyleCnt="0"/>
      <dgm:spPr/>
    </dgm:pt>
    <dgm:pt modelId="{03EB6ACF-493D-4AF8-949E-65207E464F02}" type="pres">
      <dgm:prSet presAssocID="{1848D6E5-951D-431B-96E4-675C0B4EC5EC}" presName="parentLin" presStyleCnt="0"/>
      <dgm:spPr/>
    </dgm:pt>
    <dgm:pt modelId="{9E690A14-1462-4666-A2CA-9B083D1F4EA8}" type="pres">
      <dgm:prSet presAssocID="{1848D6E5-951D-431B-96E4-675C0B4EC5EC}" presName="parentLeftMargin" presStyleLbl="node1" presStyleIdx="1" presStyleCnt="4"/>
      <dgm:spPr/>
    </dgm:pt>
    <dgm:pt modelId="{3AEDCFCD-AB24-43C0-88D2-962A9A6302F3}" type="pres">
      <dgm:prSet presAssocID="{1848D6E5-951D-431B-96E4-675C0B4EC5E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6CB3D8C-ECAD-41CE-8E55-C1A146F49354}" type="pres">
      <dgm:prSet presAssocID="{1848D6E5-951D-431B-96E4-675C0B4EC5EC}" presName="negativeSpace" presStyleCnt="0"/>
      <dgm:spPr/>
    </dgm:pt>
    <dgm:pt modelId="{7AD16369-3D6E-4328-8F92-2B66BC320C71}" type="pres">
      <dgm:prSet presAssocID="{1848D6E5-951D-431B-96E4-675C0B4EC5EC}" presName="childText" presStyleLbl="conFgAcc1" presStyleIdx="2" presStyleCnt="4">
        <dgm:presLayoutVars>
          <dgm:bulletEnabled val="1"/>
        </dgm:presLayoutVars>
      </dgm:prSet>
      <dgm:spPr/>
    </dgm:pt>
    <dgm:pt modelId="{D4B367D3-AD7C-4D10-BA08-C64AA76B2605}" type="pres">
      <dgm:prSet presAssocID="{F121909F-74D0-4A0B-91B4-F0E22C388543}" presName="spaceBetweenRectangles" presStyleCnt="0"/>
      <dgm:spPr/>
    </dgm:pt>
    <dgm:pt modelId="{43E0851A-50EA-40D6-BDA5-8A2504C35393}" type="pres">
      <dgm:prSet presAssocID="{10636D6F-B34C-4C86-8582-C288FAA32FAE}" presName="parentLin" presStyleCnt="0"/>
      <dgm:spPr/>
    </dgm:pt>
    <dgm:pt modelId="{3D77D12C-E102-41DA-B219-830C0797906F}" type="pres">
      <dgm:prSet presAssocID="{10636D6F-B34C-4C86-8582-C288FAA32FAE}" presName="parentLeftMargin" presStyleLbl="node1" presStyleIdx="2" presStyleCnt="4"/>
      <dgm:spPr/>
    </dgm:pt>
    <dgm:pt modelId="{D2442B77-5878-4440-984A-42B7E98CA22C}" type="pres">
      <dgm:prSet presAssocID="{10636D6F-B34C-4C86-8582-C288FAA32FA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48C1E1B-CC71-4ACF-BCBD-0F372D3963DE}" type="pres">
      <dgm:prSet presAssocID="{10636D6F-B34C-4C86-8582-C288FAA32FAE}" presName="negativeSpace" presStyleCnt="0"/>
      <dgm:spPr/>
    </dgm:pt>
    <dgm:pt modelId="{547D029E-7276-4740-BC28-F4ECE3C7E1C7}" type="pres">
      <dgm:prSet presAssocID="{10636D6F-B34C-4C86-8582-C288FAA32FA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F550108-3657-43CE-AD73-7CADE26048D3}" srcId="{C51BEEBF-AE22-4308-987B-203F95F2E766}" destId="{10636D6F-B34C-4C86-8582-C288FAA32FAE}" srcOrd="3" destOrd="0" parTransId="{6F7B737F-4F9F-48ED-B83F-385B3FBDE5C7}" sibTransId="{88FCB6D7-3AC6-45EB-A704-E951B18BEF34}"/>
    <dgm:cxn modelId="{60FDF615-4E24-4DA6-87CA-5E6FB7493414}" srcId="{C51BEEBF-AE22-4308-987B-203F95F2E766}" destId="{34EC1585-2BDF-45AB-A4F3-82DEAFE8B0FF}" srcOrd="1" destOrd="0" parTransId="{ABC2B7C7-2C7A-477B-B4B1-3F12BF51D945}" sibTransId="{2ACCD091-B9D9-4F38-8AD3-C8627DE12BA3}"/>
    <dgm:cxn modelId="{989B261A-AF5F-4DA7-8559-9CD2F4561722}" type="presOf" srcId="{34EC1585-2BDF-45AB-A4F3-82DEAFE8B0FF}" destId="{8D38B23F-1C42-493F-ABBB-023C2172C292}" srcOrd="0" destOrd="0" presId="urn:microsoft.com/office/officeart/2005/8/layout/list1"/>
    <dgm:cxn modelId="{9EF00639-73A0-4582-99B9-0B727C4E272A}" type="presOf" srcId="{10636D6F-B34C-4C86-8582-C288FAA32FAE}" destId="{3D77D12C-E102-41DA-B219-830C0797906F}" srcOrd="0" destOrd="0" presId="urn:microsoft.com/office/officeart/2005/8/layout/list1"/>
    <dgm:cxn modelId="{37151544-0B09-472F-ACE3-698A34E98D35}" type="presOf" srcId="{1848D6E5-951D-431B-96E4-675C0B4EC5EC}" destId="{9E690A14-1462-4666-A2CA-9B083D1F4EA8}" srcOrd="0" destOrd="0" presId="urn:microsoft.com/office/officeart/2005/8/layout/list1"/>
    <dgm:cxn modelId="{A58C7545-2A3F-4BD9-9354-BDDEBD32D358}" type="presOf" srcId="{1848D6E5-951D-431B-96E4-675C0B4EC5EC}" destId="{3AEDCFCD-AB24-43C0-88D2-962A9A6302F3}" srcOrd="1" destOrd="0" presId="urn:microsoft.com/office/officeart/2005/8/layout/list1"/>
    <dgm:cxn modelId="{A8E28D71-1BC3-4207-BC32-D1CFE9A8E20B}" type="presOf" srcId="{34EC1585-2BDF-45AB-A4F3-82DEAFE8B0FF}" destId="{49A76717-7481-4C49-B155-B745FB88DF67}" srcOrd="1" destOrd="0" presId="urn:microsoft.com/office/officeart/2005/8/layout/list1"/>
    <dgm:cxn modelId="{9A626888-3B89-4069-AD21-CDF229A0F2E8}" srcId="{C51BEEBF-AE22-4308-987B-203F95F2E766}" destId="{1848D6E5-951D-431B-96E4-675C0B4EC5EC}" srcOrd="2" destOrd="0" parTransId="{FAAB202C-0A20-427B-8D61-F1EC0B0A1FF0}" sibTransId="{F121909F-74D0-4A0B-91B4-F0E22C388543}"/>
    <dgm:cxn modelId="{2041E288-430A-43DA-9D86-8E050ED77A9C}" type="presOf" srcId="{B28D3A44-239C-462B-9154-2DC213B0E8E6}" destId="{36291C3C-992D-4DA9-8C25-9E0AC54BE921}" srcOrd="0" destOrd="0" presId="urn:microsoft.com/office/officeart/2005/8/layout/list1"/>
    <dgm:cxn modelId="{D7F5E095-D914-40EC-BD16-DFE80802A169}" type="presOf" srcId="{B28D3A44-239C-462B-9154-2DC213B0E8E6}" destId="{27F45081-9F90-4CAD-9032-34C75D84668D}" srcOrd="1" destOrd="0" presId="urn:microsoft.com/office/officeart/2005/8/layout/list1"/>
    <dgm:cxn modelId="{95236F9C-C81C-4393-963F-9B53EA6E9522}" type="presOf" srcId="{C51BEEBF-AE22-4308-987B-203F95F2E766}" destId="{9335DD2E-F39A-4896-B610-96AF1FC194F1}" srcOrd="0" destOrd="0" presId="urn:microsoft.com/office/officeart/2005/8/layout/list1"/>
    <dgm:cxn modelId="{E84200D5-3C1B-4E72-8F1F-1B9E7DC32262}" srcId="{C51BEEBF-AE22-4308-987B-203F95F2E766}" destId="{B28D3A44-239C-462B-9154-2DC213B0E8E6}" srcOrd="0" destOrd="0" parTransId="{315ACDA2-6CEE-4515-BD8A-2D02841CEA66}" sibTransId="{1961633F-F948-4668-9249-23E8AA90125E}"/>
    <dgm:cxn modelId="{D7B027EB-33F9-4E52-B1F0-E6BBD19CF859}" type="presOf" srcId="{10636D6F-B34C-4C86-8582-C288FAA32FAE}" destId="{D2442B77-5878-4440-984A-42B7E98CA22C}" srcOrd="1" destOrd="0" presId="urn:microsoft.com/office/officeart/2005/8/layout/list1"/>
    <dgm:cxn modelId="{BF634C2E-5BCE-4A37-99C2-46462E6DDADE}" type="presParOf" srcId="{9335DD2E-F39A-4896-B610-96AF1FC194F1}" destId="{49F2FD54-6C0A-4FF6-B638-1781A9E4E85C}" srcOrd="0" destOrd="0" presId="urn:microsoft.com/office/officeart/2005/8/layout/list1"/>
    <dgm:cxn modelId="{50D941BB-C143-44E7-8609-850A86886099}" type="presParOf" srcId="{49F2FD54-6C0A-4FF6-B638-1781A9E4E85C}" destId="{36291C3C-992D-4DA9-8C25-9E0AC54BE921}" srcOrd="0" destOrd="0" presId="urn:microsoft.com/office/officeart/2005/8/layout/list1"/>
    <dgm:cxn modelId="{ACDF5379-9DFA-411B-B15C-21B293BA1BF7}" type="presParOf" srcId="{49F2FD54-6C0A-4FF6-B638-1781A9E4E85C}" destId="{27F45081-9F90-4CAD-9032-34C75D84668D}" srcOrd="1" destOrd="0" presId="urn:microsoft.com/office/officeart/2005/8/layout/list1"/>
    <dgm:cxn modelId="{738B0E11-578C-43C7-9B49-674020020097}" type="presParOf" srcId="{9335DD2E-F39A-4896-B610-96AF1FC194F1}" destId="{6BBC891F-6BE2-4138-BE3B-6BAE274B7E53}" srcOrd="1" destOrd="0" presId="urn:microsoft.com/office/officeart/2005/8/layout/list1"/>
    <dgm:cxn modelId="{5CCA7DB0-645E-4653-B96D-A54E032FFBD2}" type="presParOf" srcId="{9335DD2E-F39A-4896-B610-96AF1FC194F1}" destId="{A4464808-8D74-4D1C-8DBD-980F50C0AFB9}" srcOrd="2" destOrd="0" presId="urn:microsoft.com/office/officeart/2005/8/layout/list1"/>
    <dgm:cxn modelId="{9729A78A-0EFB-43D2-8EBB-044B683FB239}" type="presParOf" srcId="{9335DD2E-F39A-4896-B610-96AF1FC194F1}" destId="{970B5761-B2CC-42C0-867B-94DB2C512D6F}" srcOrd="3" destOrd="0" presId="urn:microsoft.com/office/officeart/2005/8/layout/list1"/>
    <dgm:cxn modelId="{649D8AA3-542C-4D2E-864C-5971BB819987}" type="presParOf" srcId="{9335DD2E-F39A-4896-B610-96AF1FC194F1}" destId="{E9A3A5E7-0CEC-4EFC-A815-63F65BC07535}" srcOrd="4" destOrd="0" presId="urn:microsoft.com/office/officeart/2005/8/layout/list1"/>
    <dgm:cxn modelId="{8EB00891-01FD-43F9-A28F-8AB877A2ABB7}" type="presParOf" srcId="{E9A3A5E7-0CEC-4EFC-A815-63F65BC07535}" destId="{8D38B23F-1C42-493F-ABBB-023C2172C292}" srcOrd="0" destOrd="0" presId="urn:microsoft.com/office/officeart/2005/8/layout/list1"/>
    <dgm:cxn modelId="{12FAE397-D2E9-4CA2-8559-66A68FDE7135}" type="presParOf" srcId="{E9A3A5E7-0CEC-4EFC-A815-63F65BC07535}" destId="{49A76717-7481-4C49-B155-B745FB88DF67}" srcOrd="1" destOrd="0" presId="urn:microsoft.com/office/officeart/2005/8/layout/list1"/>
    <dgm:cxn modelId="{738408BA-3A75-4B72-A043-181610901484}" type="presParOf" srcId="{9335DD2E-F39A-4896-B610-96AF1FC194F1}" destId="{7BF41331-DA7E-4891-93FF-6C02D9F74296}" srcOrd="5" destOrd="0" presId="urn:microsoft.com/office/officeart/2005/8/layout/list1"/>
    <dgm:cxn modelId="{8D652FC3-9320-41C2-A9E5-6DCD287DBBA7}" type="presParOf" srcId="{9335DD2E-F39A-4896-B610-96AF1FC194F1}" destId="{359160CD-0698-41E6-A91D-B05AB9562545}" srcOrd="6" destOrd="0" presId="urn:microsoft.com/office/officeart/2005/8/layout/list1"/>
    <dgm:cxn modelId="{C943B416-FAAA-4D60-BBF5-AD1C73B5BC11}" type="presParOf" srcId="{9335DD2E-F39A-4896-B610-96AF1FC194F1}" destId="{EF669897-368A-40D7-8306-60993521C77B}" srcOrd="7" destOrd="0" presId="urn:microsoft.com/office/officeart/2005/8/layout/list1"/>
    <dgm:cxn modelId="{3720890C-960F-436C-8372-39EC09D62407}" type="presParOf" srcId="{9335DD2E-F39A-4896-B610-96AF1FC194F1}" destId="{03EB6ACF-493D-4AF8-949E-65207E464F02}" srcOrd="8" destOrd="0" presId="urn:microsoft.com/office/officeart/2005/8/layout/list1"/>
    <dgm:cxn modelId="{F8D37EA5-0448-4481-A169-1CAEBF551077}" type="presParOf" srcId="{03EB6ACF-493D-4AF8-949E-65207E464F02}" destId="{9E690A14-1462-4666-A2CA-9B083D1F4EA8}" srcOrd="0" destOrd="0" presId="urn:microsoft.com/office/officeart/2005/8/layout/list1"/>
    <dgm:cxn modelId="{6ACFD8D0-1EA9-40D3-B3C3-8D813AAE39AC}" type="presParOf" srcId="{03EB6ACF-493D-4AF8-949E-65207E464F02}" destId="{3AEDCFCD-AB24-43C0-88D2-962A9A6302F3}" srcOrd="1" destOrd="0" presId="urn:microsoft.com/office/officeart/2005/8/layout/list1"/>
    <dgm:cxn modelId="{B5199714-7AF8-4AAE-B1B1-D2D8F19E371E}" type="presParOf" srcId="{9335DD2E-F39A-4896-B610-96AF1FC194F1}" destId="{C6CB3D8C-ECAD-41CE-8E55-C1A146F49354}" srcOrd="9" destOrd="0" presId="urn:microsoft.com/office/officeart/2005/8/layout/list1"/>
    <dgm:cxn modelId="{16840152-8FB6-45CD-8B3E-2AD578AFAEEC}" type="presParOf" srcId="{9335DD2E-F39A-4896-B610-96AF1FC194F1}" destId="{7AD16369-3D6E-4328-8F92-2B66BC320C71}" srcOrd="10" destOrd="0" presId="urn:microsoft.com/office/officeart/2005/8/layout/list1"/>
    <dgm:cxn modelId="{00B39943-968A-480E-8459-012687B73931}" type="presParOf" srcId="{9335DD2E-F39A-4896-B610-96AF1FC194F1}" destId="{D4B367D3-AD7C-4D10-BA08-C64AA76B2605}" srcOrd="11" destOrd="0" presId="urn:microsoft.com/office/officeart/2005/8/layout/list1"/>
    <dgm:cxn modelId="{CF423E27-7309-4BD7-AE04-EE00A1B1DF9A}" type="presParOf" srcId="{9335DD2E-F39A-4896-B610-96AF1FC194F1}" destId="{43E0851A-50EA-40D6-BDA5-8A2504C35393}" srcOrd="12" destOrd="0" presId="urn:microsoft.com/office/officeart/2005/8/layout/list1"/>
    <dgm:cxn modelId="{38BA8DE2-E1D1-4EC8-843D-ED2DFC9CDD45}" type="presParOf" srcId="{43E0851A-50EA-40D6-BDA5-8A2504C35393}" destId="{3D77D12C-E102-41DA-B219-830C0797906F}" srcOrd="0" destOrd="0" presId="urn:microsoft.com/office/officeart/2005/8/layout/list1"/>
    <dgm:cxn modelId="{261AD3F8-2F7E-44E6-9833-C78A53A55BA7}" type="presParOf" srcId="{43E0851A-50EA-40D6-BDA5-8A2504C35393}" destId="{D2442B77-5878-4440-984A-42B7E98CA22C}" srcOrd="1" destOrd="0" presId="urn:microsoft.com/office/officeart/2005/8/layout/list1"/>
    <dgm:cxn modelId="{7ED8E4AC-0C76-42C3-81FB-5BDD00CD7819}" type="presParOf" srcId="{9335DD2E-F39A-4896-B610-96AF1FC194F1}" destId="{348C1E1B-CC71-4ACF-BCBD-0F372D3963DE}" srcOrd="13" destOrd="0" presId="urn:microsoft.com/office/officeart/2005/8/layout/list1"/>
    <dgm:cxn modelId="{68B2431B-C327-4F7F-A402-4D4C917987BA}" type="presParOf" srcId="{9335DD2E-F39A-4896-B610-96AF1FC194F1}" destId="{547D029E-7276-4740-BC28-F4ECE3C7E1C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B3BE1-1C7D-554A-BAA3-D5AE74C7A792}">
      <dsp:nvSpPr>
        <dsp:cNvPr id="0" name=""/>
        <dsp:cNvSpPr/>
      </dsp:nvSpPr>
      <dsp:spPr>
        <a:xfrm>
          <a:off x="1280" y="0"/>
          <a:ext cx="2496761" cy="889910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the item profile</a:t>
          </a:r>
        </a:p>
      </dsp:txBody>
      <dsp:txXfrm>
        <a:off x="1280" y="0"/>
        <a:ext cx="2274284" cy="889910"/>
      </dsp:txXfrm>
    </dsp:sp>
    <dsp:sp modelId="{CA708076-D827-8D47-AB12-416B1ABE08BE}">
      <dsp:nvSpPr>
        <dsp:cNvPr id="0" name=""/>
        <dsp:cNvSpPr/>
      </dsp:nvSpPr>
      <dsp:spPr>
        <a:xfrm>
          <a:off x="1998689" y="0"/>
          <a:ext cx="2496761" cy="88991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the user profile </a:t>
          </a:r>
        </a:p>
      </dsp:txBody>
      <dsp:txXfrm>
        <a:off x="2443644" y="0"/>
        <a:ext cx="1606851" cy="889910"/>
      </dsp:txXfrm>
    </dsp:sp>
    <dsp:sp modelId="{450FE5AB-18C1-A24B-BE6B-4FD5B49ACBBA}">
      <dsp:nvSpPr>
        <dsp:cNvPr id="0" name=""/>
        <dsp:cNvSpPr/>
      </dsp:nvSpPr>
      <dsp:spPr>
        <a:xfrm>
          <a:off x="3996097" y="0"/>
          <a:ext cx="2496761" cy="88991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Normalize Ratings</a:t>
          </a:r>
        </a:p>
      </dsp:txBody>
      <dsp:txXfrm>
        <a:off x="4441052" y="0"/>
        <a:ext cx="1606851" cy="889910"/>
      </dsp:txXfrm>
    </dsp:sp>
    <dsp:sp modelId="{0C24C73C-5801-D14D-9AC3-20180ABDB0D5}">
      <dsp:nvSpPr>
        <dsp:cNvPr id="0" name=""/>
        <dsp:cNvSpPr/>
      </dsp:nvSpPr>
      <dsp:spPr>
        <a:xfrm>
          <a:off x="5993506" y="0"/>
          <a:ext cx="2496761" cy="88991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Make Predictions</a:t>
          </a:r>
        </a:p>
      </dsp:txBody>
      <dsp:txXfrm>
        <a:off x="6438461" y="0"/>
        <a:ext cx="1606851" cy="889910"/>
      </dsp:txXfrm>
    </dsp:sp>
    <dsp:sp modelId="{C77F9BE3-428D-7848-AD75-7B9FB75CC2ED}">
      <dsp:nvSpPr>
        <dsp:cNvPr id="0" name=""/>
        <dsp:cNvSpPr/>
      </dsp:nvSpPr>
      <dsp:spPr>
        <a:xfrm>
          <a:off x="7990915" y="0"/>
          <a:ext cx="2496761" cy="88991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Recommendation</a:t>
          </a:r>
        </a:p>
      </dsp:txBody>
      <dsp:txXfrm>
        <a:off x="8435870" y="0"/>
        <a:ext cx="1606851" cy="8899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4BA5D-67CA-4E43-8EA5-C58C30E8BE8D}">
      <dsp:nvSpPr>
        <dsp:cNvPr id="0" name=""/>
        <dsp:cNvSpPr/>
      </dsp:nvSpPr>
      <dsp:spPr>
        <a:xfrm>
          <a:off x="4550073" y="199771"/>
          <a:ext cx="2789550" cy="18597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cap="all" baseline="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Memory-based Collaborative filtering</a:t>
          </a:r>
          <a:endParaRPr lang="en-IN" sz="1800" kern="1200" cap="all" baseline="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4604542" y="254240"/>
        <a:ext cx="2680612" cy="1750762"/>
      </dsp:txXfrm>
    </dsp:sp>
    <dsp:sp modelId="{46C515FE-9694-4B90-A65D-DACDAEE3AF34}">
      <dsp:nvSpPr>
        <dsp:cNvPr id="0" name=""/>
        <dsp:cNvSpPr/>
      </dsp:nvSpPr>
      <dsp:spPr>
        <a:xfrm>
          <a:off x="2880443" y="2059472"/>
          <a:ext cx="3064405" cy="743880"/>
        </a:xfrm>
        <a:custGeom>
          <a:avLst/>
          <a:gdLst/>
          <a:ahLst/>
          <a:cxnLst/>
          <a:rect l="0" t="0" r="0" b="0"/>
          <a:pathLst>
            <a:path>
              <a:moveTo>
                <a:pt x="3064405" y="0"/>
              </a:moveTo>
              <a:lnTo>
                <a:pt x="3064405" y="371940"/>
              </a:lnTo>
              <a:lnTo>
                <a:pt x="0" y="371940"/>
              </a:lnTo>
              <a:lnTo>
                <a:pt x="0" y="7438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B82CF2-D77D-4CFD-9875-DBD48FC9A6B8}">
      <dsp:nvSpPr>
        <dsp:cNvPr id="0" name=""/>
        <dsp:cNvSpPr/>
      </dsp:nvSpPr>
      <dsp:spPr>
        <a:xfrm>
          <a:off x="441" y="2803352"/>
          <a:ext cx="5760003" cy="18597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cap="all" baseline="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       User-based</a:t>
          </a:r>
          <a:endParaRPr lang="en-IN" sz="1800" kern="1200" cap="all" baseline="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54910" y="2857821"/>
        <a:ext cx="5651065" cy="1750762"/>
      </dsp:txXfrm>
    </dsp:sp>
    <dsp:sp modelId="{A4E99B29-CC0E-4FA2-A23C-761DBA2D4701}">
      <dsp:nvSpPr>
        <dsp:cNvPr id="0" name=""/>
        <dsp:cNvSpPr/>
      </dsp:nvSpPr>
      <dsp:spPr>
        <a:xfrm>
          <a:off x="5944849" y="2059472"/>
          <a:ext cx="3298434" cy="7438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1940"/>
              </a:lnTo>
              <a:lnTo>
                <a:pt x="3298434" y="371940"/>
              </a:lnTo>
              <a:lnTo>
                <a:pt x="3298434" y="7438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BAE25-3C06-41F5-A04C-583C272185BB}">
      <dsp:nvSpPr>
        <dsp:cNvPr id="0" name=""/>
        <dsp:cNvSpPr/>
      </dsp:nvSpPr>
      <dsp:spPr>
        <a:xfrm>
          <a:off x="6597310" y="2803352"/>
          <a:ext cx="5291945" cy="18597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cap="all" baseline="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                                                      Item-based</a:t>
          </a:r>
          <a:endParaRPr lang="en-IN" sz="1800" kern="1200" cap="all" baseline="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6651779" y="2857821"/>
        <a:ext cx="5183007" cy="17507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64808-8D74-4D1C-8DBD-980F50C0AFB9}">
      <dsp:nvSpPr>
        <dsp:cNvPr id="0" name=""/>
        <dsp:cNvSpPr/>
      </dsp:nvSpPr>
      <dsp:spPr>
        <a:xfrm>
          <a:off x="0" y="402865"/>
          <a:ext cx="457200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F45081-9F90-4CAD-9032-34C75D84668D}">
      <dsp:nvSpPr>
        <dsp:cNvPr id="0" name=""/>
        <dsp:cNvSpPr/>
      </dsp:nvSpPr>
      <dsp:spPr>
        <a:xfrm>
          <a:off x="228600" y="19105"/>
          <a:ext cx="32004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68" tIns="0" rIns="12096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Daimle cs"/>
            </a:rPr>
            <a:t>Conclusion</a:t>
          </a:r>
        </a:p>
      </dsp:txBody>
      <dsp:txXfrm>
        <a:off x="266067" y="56572"/>
        <a:ext cx="3125466" cy="692586"/>
      </dsp:txXfrm>
    </dsp:sp>
    <dsp:sp modelId="{359160CD-0698-41E6-A91D-B05AB9562545}">
      <dsp:nvSpPr>
        <dsp:cNvPr id="0" name=""/>
        <dsp:cNvSpPr/>
      </dsp:nvSpPr>
      <dsp:spPr>
        <a:xfrm>
          <a:off x="0" y="1582225"/>
          <a:ext cx="457200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A76717-7481-4C49-B155-B745FB88DF67}">
      <dsp:nvSpPr>
        <dsp:cNvPr id="0" name=""/>
        <dsp:cNvSpPr/>
      </dsp:nvSpPr>
      <dsp:spPr>
        <a:xfrm>
          <a:off x="228600" y="1198465"/>
          <a:ext cx="32004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68" tIns="0" rIns="12096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Daimle cs"/>
            </a:rPr>
            <a:t>Recommendation</a:t>
          </a:r>
        </a:p>
      </dsp:txBody>
      <dsp:txXfrm>
        <a:off x="266067" y="1235932"/>
        <a:ext cx="3125466" cy="692586"/>
      </dsp:txXfrm>
    </dsp:sp>
    <dsp:sp modelId="{7AD16369-3D6E-4328-8F92-2B66BC320C71}">
      <dsp:nvSpPr>
        <dsp:cNvPr id="0" name=""/>
        <dsp:cNvSpPr/>
      </dsp:nvSpPr>
      <dsp:spPr>
        <a:xfrm>
          <a:off x="0" y="2761585"/>
          <a:ext cx="457200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DCFCD-AB24-43C0-88D2-962A9A6302F3}">
      <dsp:nvSpPr>
        <dsp:cNvPr id="0" name=""/>
        <dsp:cNvSpPr/>
      </dsp:nvSpPr>
      <dsp:spPr>
        <a:xfrm>
          <a:off x="228600" y="2377826"/>
          <a:ext cx="32004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68" tIns="0" rIns="120968" bIns="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Daimle cs"/>
            </a:rPr>
            <a:t>Overall Learnings</a:t>
          </a:r>
        </a:p>
      </dsp:txBody>
      <dsp:txXfrm>
        <a:off x="266067" y="2415293"/>
        <a:ext cx="3125466" cy="692586"/>
      </dsp:txXfrm>
    </dsp:sp>
    <dsp:sp modelId="{547D029E-7276-4740-BC28-F4ECE3C7E1C7}">
      <dsp:nvSpPr>
        <dsp:cNvPr id="0" name=""/>
        <dsp:cNvSpPr/>
      </dsp:nvSpPr>
      <dsp:spPr>
        <a:xfrm>
          <a:off x="0" y="3940946"/>
          <a:ext cx="457200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442B77-5878-4440-984A-42B7E98CA22C}">
      <dsp:nvSpPr>
        <dsp:cNvPr id="0" name=""/>
        <dsp:cNvSpPr/>
      </dsp:nvSpPr>
      <dsp:spPr>
        <a:xfrm>
          <a:off x="228600" y="3557185"/>
          <a:ext cx="32004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68" tIns="0" rIns="120968" bIns="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Daimle cs"/>
            </a:rPr>
            <a:t>Next Step</a:t>
          </a:r>
        </a:p>
      </dsp:txBody>
      <dsp:txXfrm>
        <a:off x="266067" y="3594652"/>
        <a:ext cx="312546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12/7/2021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12/7/2021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calculate the important genres of the movie?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030BD-DADD-B94A-8C67-9C5CEE584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946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E1A813A5-67F0-4243-99EA-ADDCF39402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2875" b="2875"/>
          <a:stretch/>
        </p:blipFill>
        <p:spPr>
          <a:xfrm>
            <a:off x="6152018" y="-67236"/>
            <a:ext cx="4932281" cy="697308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5B91357-5C4C-6749-B294-84C6AE7509D5}"/>
              </a:ext>
            </a:extLst>
          </p:cNvPr>
          <p:cNvSpPr/>
          <p:nvPr userDrawn="1"/>
        </p:nvSpPr>
        <p:spPr>
          <a:xfrm>
            <a:off x="11057641" y="-94129"/>
            <a:ext cx="1268052" cy="6973083"/>
          </a:xfrm>
          <a:prstGeom prst="rect">
            <a:avLst/>
          </a:prstGeom>
          <a:solidFill>
            <a:srgbClr val="FC68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9384" y="4415481"/>
            <a:ext cx="5421167" cy="30777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9384" y="884321"/>
            <a:ext cx="5421167" cy="2585323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Presentation 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0388744-69EF-D44B-97D2-6D2F60890F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9384" y="4927101"/>
            <a:ext cx="5421167" cy="338554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0" indent="0">
              <a:buNone/>
              <a:defRPr sz="2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075D6DC-3071-304F-BE8D-FC99BB1B67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48959" y="145901"/>
            <a:ext cx="601912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019EE-D1C7-42C1-8363-FBD58AB8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5A0D8-F401-4B58-8094-17BDD6EAC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ECD6A-3452-4AB6-815C-57C0B226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81BE-4F77-4394-A6CF-DC85A1F0A6A2}" type="datetimeFigureOut">
              <a:rPr lang="en-IN" smtClean="0"/>
              <a:t>07-12-2021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EA59E-E06A-407C-A293-D1BD008EF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34C62-6E9F-467A-837A-1A676D4AA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4E67E-BAC1-4D91-BFD6-C5DF33BF6D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2690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D63D-E397-460D-B7B1-744EBD1F9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366F6-37AA-48BF-8EE4-BC2897482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203C7-1B4C-402F-911F-4AF57BC10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81BE-4F77-4394-A6CF-DC85A1F0A6A2}" type="datetimeFigureOut">
              <a:rPr lang="en-IN" smtClean="0"/>
              <a:t>07-12-2021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C103-BCC6-44FC-BFF8-275FD18AC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A0EFA-CD19-4AC3-85A5-8357EF148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4E67E-BAC1-4D91-BFD6-C5DF33BF6D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530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2E71-CA10-4262-8DE4-D739877C2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A7483-17B8-4225-A7FC-3570B2A88C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06E56-93EA-44AE-A542-C4D8F60CA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8FB6F-0D6B-4E90-A59F-51E149E91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81BE-4F77-4394-A6CF-DC85A1F0A6A2}" type="datetimeFigureOut">
              <a:rPr lang="en-IN" smtClean="0"/>
              <a:t>07-12-2021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DA2DF-E391-4489-A676-5B8762EC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1C662-0BD2-4088-A65F-5A819437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4E67E-BAC1-4D91-BFD6-C5DF33BF6D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566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5B333-7267-4816-AEEA-EC87739C8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1D6E0-3D20-4101-85F2-56B3409D8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827EF-06E0-4149-BC34-4AB9E365D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6B13BC-DC90-4143-AA8D-4198CE74AC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D603ED-0EDE-4749-80E4-6A77C34CA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BA45C-264C-474B-842F-11CE63DF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81BE-4F77-4394-A6CF-DC85A1F0A6A2}" type="datetimeFigureOut">
              <a:rPr lang="en-IN" smtClean="0"/>
              <a:t>07-12-2021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20BE9C-FCA0-45B1-9369-E10DA596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A721D8-3E6B-4089-82B7-45DA75D00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4E67E-BAC1-4D91-BFD6-C5DF33BF6D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870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AFD1-BFED-42DF-89FD-DC90A196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2910F-709E-485C-89A7-18B21A008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81BE-4F77-4394-A6CF-DC85A1F0A6A2}" type="datetimeFigureOut">
              <a:rPr lang="en-IN" smtClean="0"/>
              <a:t>07-12-2021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D1A5F-8308-4F84-BC07-54E1BB5DC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54983-E8C5-44EE-90F7-B5C632F65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4E67E-BAC1-4D91-BFD6-C5DF33BF6D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499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059467-B07E-4A8D-9805-A11E6B4F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81BE-4F77-4394-A6CF-DC85A1F0A6A2}" type="datetimeFigureOut">
              <a:rPr lang="en-IN" smtClean="0"/>
              <a:t>07-12-2021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ED426-332F-4EB6-AD33-62A0DC51F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2BC92-5D55-425D-8A8C-10BCE43B0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4E67E-BAC1-4D91-BFD6-C5DF33BF6D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084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6C37-048D-48E3-B6E8-DA3A299B6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3E55-4353-426A-B9F2-84B75EC15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B9178-BD79-4568-9BBB-2042CEAAF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D7765-F853-4363-9165-1F90D41F1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81BE-4F77-4394-A6CF-DC85A1F0A6A2}" type="datetimeFigureOut">
              <a:rPr lang="en-IN" smtClean="0"/>
              <a:t>07-12-2021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B0CD6-D22A-4E94-8BBF-81BD5A9D8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A3DCD-3B62-42FC-B0CB-93AB6319E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4E67E-BAC1-4D91-BFD6-C5DF33BF6D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79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B1F6A-7411-430A-A6CE-70E8C0275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734203-D1F8-474B-8929-584BDACD30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849C6-470B-470A-A22A-CF9AEC3F8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1CFC0-BD1B-4AF7-A4A3-9F363582B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81BE-4F77-4394-A6CF-DC85A1F0A6A2}" type="datetimeFigureOut">
              <a:rPr lang="en-IN" smtClean="0"/>
              <a:t>07-12-2021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53C83-AF54-4824-A728-3B4F622E4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A7F7E-4312-4C4C-9780-01B3482D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4E67E-BAC1-4D91-BFD6-C5DF33BF6D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792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1935F-DFDE-429C-ABF1-A0520E1F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F1DA7-DD13-4AD0-8C9A-10168154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279A4-35E5-4733-8C74-68C707A6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81BE-4F77-4394-A6CF-DC85A1F0A6A2}" type="datetimeFigureOut">
              <a:rPr lang="en-IN" smtClean="0"/>
              <a:t>07-12-2021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7AD2C-5828-460C-B104-683375A25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6CC57-4463-4023-AE16-662E89047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4E67E-BAC1-4D91-BFD6-C5DF33BF6D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931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8A0EB6-D6AF-48C2-936B-236499F5F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E87BB-FFEA-4ECD-86E5-382449CFD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44E1C-0DB1-4F41-A629-EBED8A5A6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81BE-4F77-4394-A6CF-DC85A1F0A6A2}" type="datetimeFigureOut">
              <a:rPr lang="en-IN" smtClean="0"/>
              <a:t>07-12-2021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A5005-9237-4C57-BEE3-08C4129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1F99B-5BA7-4409-B511-1647CA24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4E67E-BAC1-4D91-BFD6-C5DF33BF6D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19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DB294-7893-3046-9EA5-AFB1D5B6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5C56FC-9C07-1F47-A9BE-315951696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44726-264F-5C47-93A9-F938CF97D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3E23-D7F5-7D48-93A7-81B30A89153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FA264-01DA-1C4D-9793-A49EE5894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119F7-BEB0-134C-ACA0-BB8E10EB5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8FEE-C6AD-D24A-B41A-0D742F70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205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FD73E-6A46-1646-ADA8-9050D8043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0AEB4-8680-3442-8381-75234AE56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8B42D-8016-C64A-A213-17CCFA908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3E23-D7F5-7D48-93A7-81B30A89153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866BF-5A4A-1A4B-B963-488B5A09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C151B-964A-5F40-AB96-CBF68BFCC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8FEE-C6AD-D24A-B41A-0D742F70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248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76F3A-760D-784A-BFCC-2468CE00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20264-9B70-8B40-B97B-AF49DCAA8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34B99-BAE3-EC49-813F-EB9CD99B4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3E23-D7F5-7D48-93A7-81B30A89153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13362-A822-6B44-B6D9-08661CED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B3690-A675-564F-8B73-D47A1526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8FEE-C6AD-D24A-B41A-0D742F70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68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8DC-3EFB-1C45-ACB2-645CAC2D7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C34CD-4DCB-DB47-9B55-6BE51A1EC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EC04E-9E71-2A4C-8F18-511EE97EC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C0A58-7D66-CD44-8E80-DD9B45E27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3E23-D7F5-7D48-93A7-81B30A89153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37283-96BB-CA49-9D96-F3BB6E5ED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4E538-EA3B-EF4C-8007-D4036572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8FEE-C6AD-D24A-B41A-0D742F70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958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394A2-A5BB-2247-B9A5-369DE5046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68497-E401-4941-9A9A-37375C893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F550E-EA5B-7344-B7FE-84193DD20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8F586-1AEA-E346-99A0-1ABE94B89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5A3EFF-86A3-2D41-B72D-6BED62D96F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1E9BC0-908E-B94C-B896-CDB55BC25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3E23-D7F5-7D48-93A7-81B30A89153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D8237F-BD16-1B4A-9367-63666EF2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A1A200-04F8-544E-ACE3-F4D5011C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8FEE-C6AD-D24A-B41A-0D742F70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045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2B3DC-6858-1F4A-96FD-88B30555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EF738-19BC-864B-A537-181801CF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3E23-D7F5-7D48-93A7-81B30A89153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F5CA4-8BAA-574C-AD47-B1227819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999FDE-58E0-A448-8CBC-119B2B07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8FEE-C6AD-D24A-B41A-0D742F70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119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6F3831-26E6-D849-BC9B-E3A2717D0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3E23-D7F5-7D48-93A7-81B30A89153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DE17C5-1310-DB41-8B3D-7EE81433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9BAF5-2729-664A-A341-7E5F40B90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8FEE-C6AD-D24A-B41A-0D742F70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783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18D8-FF2B-CA4E-BFE7-58687801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206B-9896-0944-AA72-C0E91E09E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15D44-51EB-D542-BCA4-1C049695E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B47FA-C161-4544-9465-AEA347D65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3E23-D7F5-7D48-93A7-81B30A89153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E3FBA-2F55-4D42-8745-B0103F42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282BD-E2B1-1F42-8090-9C5B9EA4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8FEE-C6AD-D24A-B41A-0D742F70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359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715D-0DE9-9747-8C47-C3A13740F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176E89-61AA-8B4A-88CE-6BF0F2C28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27314-ABC7-2D4F-9280-B3D051AD8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45C7D-0367-8342-B225-85F38D9A0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3E23-D7F5-7D48-93A7-81B30A89153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D4368-2879-D24F-8B24-35FCADB8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0CB32-04D5-5A4C-B332-E0FA84C72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8FEE-C6AD-D24A-B41A-0D742F70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27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D6CC-0367-E144-A85F-C9218E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024C4F-2CBE-2E42-BF19-016793D5B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EA07A-93C5-CE44-B173-07E90C6F4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3E23-D7F5-7D48-93A7-81B30A89153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87285-D127-6241-A532-C06B51572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8614F-40B2-7D45-803F-18C3B0D11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8FEE-C6AD-D24A-B41A-0D742F70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5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10BC47-D932-2940-A1A7-03531D9F59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C2F9F-EC2A-3F43-A452-8E46DA584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ADB21-536B-E642-B563-EE98B0855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3E23-D7F5-7D48-93A7-81B30A89153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95553-075A-734A-A330-D5670050E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5837F-8F2D-E44F-A3BD-A89BA991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8FEE-C6AD-D24A-B41A-0D742F70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650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E1A813A5-67F0-4243-99EA-ADDCF39402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2875" b="2875"/>
          <a:stretch/>
        </p:blipFill>
        <p:spPr>
          <a:xfrm>
            <a:off x="6152018" y="-67236"/>
            <a:ext cx="4932281" cy="697308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5B91357-5C4C-6749-B294-84C6AE7509D5}"/>
              </a:ext>
            </a:extLst>
          </p:cNvPr>
          <p:cNvSpPr/>
          <p:nvPr userDrawn="1"/>
        </p:nvSpPr>
        <p:spPr>
          <a:xfrm>
            <a:off x="11057641" y="-94129"/>
            <a:ext cx="1268052" cy="6973083"/>
          </a:xfrm>
          <a:prstGeom prst="rect">
            <a:avLst/>
          </a:prstGeom>
          <a:solidFill>
            <a:srgbClr val="FC68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9384" y="4415481"/>
            <a:ext cx="5421167" cy="30777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9384" y="884321"/>
            <a:ext cx="5421167" cy="2585323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Presentation 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0388744-69EF-D44B-97D2-6D2F60890F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9384" y="4927101"/>
            <a:ext cx="5421167" cy="338554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0" indent="0">
              <a:buNone/>
              <a:defRPr sz="2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075D6DC-3071-304F-BE8D-FC99BB1B67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48959" y="145901"/>
            <a:ext cx="601912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544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2983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666745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389091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6470777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19315551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581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00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E1A813A5-67F0-4243-99EA-ADDCF39402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2875" b="2875"/>
          <a:stretch/>
        </p:blipFill>
        <p:spPr>
          <a:xfrm>
            <a:off x="6152018" y="-67236"/>
            <a:ext cx="4932281" cy="697308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5B91357-5C4C-6749-B294-84C6AE7509D5}"/>
              </a:ext>
            </a:extLst>
          </p:cNvPr>
          <p:cNvSpPr/>
          <p:nvPr userDrawn="1"/>
        </p:nvSpPr>
        <p:spPr>
          <a:xfrm>
            <a:off x="11057641" y="-94129"/>
            <a:ext cx="1268052" cy="6973083"/>
          </a:xfrm>
          <a:prstGeom prst="rect">
            <a:avLst/>
          </a:prstGeom>
          <a:solidFill>
            <a:srgbClr val="FC68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9384" y="4415481"/>
            <a:ext cx="5421167" cy="30777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9384" y="884321"/>
            <a:ext cx="5421167" cy="2585323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Presentation 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0388744-69EF-D44B-97D2-6D2F60890F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9384" y="4927101"/>
            <a:ext cx="5421167" cy="338554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0" indent="0">
              <a:buNone/>
              <a:defRPr sz="2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075D6DC-3071-304F-BE8D-FC99BB1B67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48959" y="145901"/>
            <a:ext cx="601912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1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2692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22797658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191742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9047570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18070472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627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44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41D65F-B9CB-462C-A4E7-FD24CCB77986}"/>
              </a:ext>
            </a:extLst>
          </p:cNvPr>
          <p:cNvSpPr txBox="1"/>
          <p:nvPr userDrawn="1"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5BCBF2-4C20-4DF7-AEDF-57AD8B675A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DB7B8A-20E5-4AD9-BFFC-D2FB70791C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D4982D-FEF3-4B11-A508-0D30B1E7E2CE}"/>
              </a:ext>
            </a:extLst>
          </p:cNvPr>
          <p:cNvSpPr txBox="1"/>
          <p:nvPr userDrawn="1"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E8B90A-CC31-4E09-B135-1A3A3B4C2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BF6D47-C080-40CA-AB09-4CD3C3B842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DA37-4ED3-41E5-BFC8-50916797F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7E26F-921D-4014-9F85-4CB0F5526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640C4-9161-4B22-ACA9-017845316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81BE-4F77-4394-A6CF-DC85A1F0A6A2}" type="datetimeFigureOut">
              <a:rPr lang="en-IN" smtClean="0"/>
              <a:t>07-12-2021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A06F-BE2D-4D07-A37E-232BF720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DB0BE-41CF-4358-9261-6757FF1C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4E67E-BAC1-4D91-BFD6-C5DF33BF6D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025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2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3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43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2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</p:sldLayoutIdLst>
  <p:hf sldNum="0" hd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9B4252-E68A-491E-B832-C2473400D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770A7-D4CA-4F89-B466-5744D60AA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BB1B7-2138-40FC-8905-464F31021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581BE-4F77-4394-A6CF-DC85A1F0A6A2}" type="datetimeFigureOut">
              <a:rPr lang="en-IN" smtClean="0"/>
              <a:t>07-12-2021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26F01-A018-44F6-86CE-D834FC6B3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B42D4-BA8E-4276-83EE-3B8C727F4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4E67E-BAC1-4D91-BFD6-C5DF33BF6DB5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E0F51-30BA-4605-93C4-C75FDD3C0CAB}"/>
              </a:ext>
            </a:extLst>
          </p:cNvPr>
          <p:cNvSpPr txBox="1"/>
          <p:nvPr userDrawn="1"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ED3AED-3F09-46FE-911A-0188D7D29C4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11B394-FE9D-470C-8BAE-2227E92D3F9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40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902B89-93C0-D54B-935B-21B4E813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DECB6-DCED-9049-A4FA-8275C3ABF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98DEA-87BF-0646-B76F-0B83BC1623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E3E23-D7F5-7D48-93A7-81B30A89153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753FB-CA15-BE42-AAFC-E06210B0E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F175D-4456-EC4C-8593-4BCCBE76A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78FEE-C6AD-D24A-B41A-0D742F7026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05BE0C-32B2-4723-B5AD-DCEDDF91F6B2}"/>
              </a:ext>
            </a:extLst>
          </p:cNvPr>
          <p:cNvSpPr txBox="1"/>
          <p:nvPr userDrawn="1"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F4C25C-0F74-4791-959A-C2B261B6B46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0EFA8E-62DF-43BA-8155-954848D376A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6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0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</p:sldLayoutIdLst>
  <p:hf sldNum="0" hd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65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</p:sldLayoutIdLst>
  <p:hf sldNum="0" hd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www.rubensworks.net/raw/slides/2020/phd-public/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awpixel.com/search/firefighter" TargetMode="External"/><Relationship Id="rId5" Type="http://schemas.openxmlformats.org/officeDocument/2006/relationships/image" Target="../media/image28.1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diagramLayout" Target="../diagrams/layout1.xml"/><Relationship Id="rId18" Type="http://schemas.openxmlformats.org/officeDocument/2006/relationships/image" Target="../media/image2.emf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diagramData" Target="../diagrams/data1.xml"/><Relationship Id="rId17" Type="http://schemas.openxmlformats.org/officeDocument/2006/relationships/image" Target="../media/image32.png"/><Relationship Id="rId2" Type="http://schemas.openxmlformats.org/officeDocument/2006/relationships/image" Target="../media/image34.png"/><Relationship Id="rId16" Type="http://schemas.microsoft.com/office/2007/relationships/diagramDrawing" Target="../diagrams/drawing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.emf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.xml"/><Relationship Id="rId6" Type="http://schemas.openxmlformats.org/officeDocument/2006/relationships/image" Target="../media/image2.emf"/><Relationship Id="rId5" Type="http://schemas.openxmlformats.org/officeDocument/2006/relationships/image" Target="../media/image61.gif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4.xml"/><Relationship Id="rId5" Type="http://schemas.openxmlformats.org/officeDocument/2006/relationships/image" Target="../media/image2.emf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8.xml"/><Relationship Id="rId5" Type="http://schemas.openxmlformats.org/officeDocument/2006/relationships/image" Target="../media/image2.emf"/><Relationship Id="rId4" Type="http://schemas.openxmlformats.org/officeDocument/2006/relationships/hyperlink" Target="https://en.wiktionary.org/wiki/%C5%B7#Translingual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9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2.emf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0.xml"/><Relationship Id="rId4" Type="http://schemas.openxmlformats.org/officeDocument/2006/relationships/image" Target="../media/image2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09D6475-EB02-F842-AC55-FE7DF136BD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9383" y="2898063"/>
            <a:ext cx="5421167" cy="2431948"/>
          </a:xfrm>
        </p:spPr>
        <p:txBody>
          <a:bodyPr anchor="b" anchorCtr="0"/>
          <a:lstStyle/>
          <a:p>
            <a:r>
              <a:rPr lang="en-US" sz="1800" dirty="0"/>
              <a:t>Team members: </a:t>
            </a:r>
          </a:p>
          <a:p>
            <a:r>
              <a:rPr lang="en-US" sz="1600" b="0" dirty="0"/>
              <a:t>Amit Dilip Kini</a:t>
            </a:r>
          </a:p>
          <a:p>
            <a:r>
              <a:rPr lang="en-US" sz="1600" b="0" dirty="0"/>
              <a:t>Ashini Anantharaman</a:t>
            </a:r>
          </a:p>
          <a:p>
            <a:r>
              <a:rPr lang="en-US" sz="1600" b="0" dirty="0"/>
              <a:t>Niranjana Sathish Avilery</a:t>
            </a:r>
          </a:p>
          <a:p>
            <a:r>
              <a:rPr lang="en-US" sz="1600" b="0" dirty="0"/>
              <a:t>Praveen Chandrasekaran</a:t>
            </a:r>
          </a:p>
          <a:p>
            <a:r>
              <a:rPr lang="en-US" sz="1600" b="0" dirty="0"/>
              <a:t>Vigneshwaran Ravichandran</a:t>
            </a:r>
          </a:p>
          <a:p>
            <a:endParaRPr lang="en-US" sz="1600" b="0" dirty="0"/>
          </a:p>
          <a:p>
            <a:r>
              <a:rPr lang="en-US" sz="1600" dirty="0"/>
              <a:t>Professor: </a:t>
            </a:r>
            <a:r>
              <a:rPr lang="en-US" sz="1600" b="0" dirty="0"/>
              <a:t>Dr. Nidhi Rastogi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DC7010-AD3F-ED4C-A896-57CB8C6F9A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9384" y="299683"/>
            <a:ext cx="5565279" cy="2585323"/>
          </a:xfrm>
        </p:spPr>
        <p:txBody>
          <a:bodyPr wrap="square" anchor="t" anchorCtr="0">
            <a:normAutofit/>
          </a:bodyPr>
          <a:lstStyle/>
          <a:p>
            <a:r>
              <a:rPr lang="en-IN" sz="4400" dirty="0">
                <a:solidFill>
                  <a:schemeClr val="tx1"/>
                </a:solidFill>
              </a:rPr>
              <a:t>MOVIE RECOMMENDATION SYSTEM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12574E1-8E4D-BE44-AFAE-16E42AB10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9382" y="5516025"/>
            <a:ext cx="5421167" cy="246221"/>
          </a:xfrm>
        </p:spPr>
        <p:txBody>
          <a:bodyPr/>
          <a:lstStyle/>
          <a:p>
            <a:r>
              <a:rPr lang="en-US" sz="1600" dirty="0"/>
              <a:t>Fall 2021 – December 7</a:t>
            </a:r>
            <a:r>
              <a:rPr lang="en-US" sz="1600" baseline="30000" dirty="0"/>
              <a:t>th</a:t>
            </a:r>
            <a:r>
              <a:rPr lang="en-US" sz="1600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984900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63DA0C-0015-4B8A-A441-8C5FEE9D783B}"/>
              </a:ext>
            </a:extLst>
          </p:cNvPr>
          <p:cNvCxnSpPr/>
          <p:nvPr/>
        </p:nvCxnSpPr>
        <p:spPr bwMode="auto">
          <a:xfrm>
            <a:off x="320252" y="3960806"/>
            <a:ext cx="11395493" cy="0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807B02D-9F48-4A86-AA12-C8A35C6887DA}"/>
              </a:ext>
            </a:extLst>
          </p:cNvPr>
          <p:cNvSpPr/>
          <p:nvPr/>
        </p:nvSpPr>
        <p:spPr>
          <a:xfrm>
            <a:off x="320252" y="4020654"/>
            <a:ext cx="3476634" cy="4295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Observation - I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A1794AD-950C-491E-9E4E-FF2C71F3A7EE}"/>
              </a:ext>
            </a:extLst>
          </p:cNvPr>
          <p:cNvSpPr txBox="1">
            <a:spLocks/>
          </p:cNvSpPr>
          <p:nvPr/>
        </p:nvSpPr>
        <p:spPr>
          <a:xfrm>
            <a:off x="320250" y="551436"/>
            <a:ext cx="11576475" cy="6037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GENRE ANALYSIS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rgbClr val="F669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227A6-489F-4690-AFD1-2E4A21C76B19}"/>
              </a:ext>
            </a:extLst>
          </p:cNvPr>
          <p:cNvSpPr/>
          <p:nvPr/>
        </p:nvSpPr>
        <p:spPr>
          <a:xfrm>
            <a:off x="4129613" y="4006519"/>
            <a:ext cx="3750859" cy="4295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Observation - II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39AF60-3649-40A3-A3E7-0A307A5E3E11}"/>
              </a:ext>
            </a:extLst>
          </p:cNvPr>
          <p:cNvSpPr/>
          <p:nvPr/>
        </p:nvSpPr>
        <p:spPr>
          <a:xfrm>
            <a:off x="8202312" y="4006519"/>
            <a:ext cx="3887309" cy="4295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Observation - III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320412-764E-4DFC-9273-8035525113C8}"/>
              </a:ext>
            </a:extLst>
          </p:cNvPr>
          <p:cNvCxnSpPr/>
          <p:nvPr/>
        </p:nvCxnSpPr>
        <p:spPr bwMode="auto">
          <a:xfrm>
            <a:off x="320252" y="1285020"/>
            <a:ext cx="11395488" cy="0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07AF869-5EA7-4A02-BA78-DA5B76314CA9}"/>
              </a:ext>
            </a:extLst>
          </p:cNvPr>
          <p:cNvSpPr/>
          <p:nvPr/>
        </p:nvSpPr>
        <p:spPr>
          <a:xfrm>
            <a:off x="8202312" y="1316785"/>
            <a:ext cx="3887311" cy="499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Genre distribution around age 30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84BC35-7EA0-4708-B7F1-79A60CE23B42}"/>
              </a:ext>
            </a:extLst>
          </p:cNvPr>
          <p:cNvCxnSpPr/>
          <p:nvPr/>
        </p:nvCxnSpPr>
        <p:spPr bwMode="auto">
          <a:xfrm flipH="1">
            <a:off x="3963249" y="1292638"/>
            <a:ext cx="1" cy="5126370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3DD138F-6212-4B34-A4F3-AC2313CD29BF}"/>
              </a:ext>
            </a:extLst>
          </p:cNvPr>
          <p:cNvSpPr/>
          <p:nvPr/>
        </p:nvSpPr>
        <p:spPr>
          <a:xfrm>
            <a:off x="4171871" y="1319571"/>
            <a:ext cx="3750849" cy="4997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Genre distribution for younger audience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B289E6-1974-4B33-8B79-B120D310C93C}"/>
              </a:ext>
            </a:extLst>
          </p:cNvPr>
          <p:cNvCxnSpPr/>
          <p:nvPr/>
        </p:nvCxnSpPr>
        <p:spPr bwMode="auto">
          <a:xfrm flipH="1">
            <a:off x="8063691" y="1292129"/>
            <a:ext cx="1" cy="5151535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AA49B61-3B8D-4CC8-9BE5-CB5DED766BD2}"/>
              </a:ext>
            </a:extLst>
          </p:cNvPr>
          <p:cNvSpPr/>
          <p:nvPr/>
        </p:nvSpPr>
        <p:spPr>
          <a:xfrm>
            <a:off x="378848" y="1299207"/>
            <a:ext cx="3418038" cy="545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Distribution of Age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C9B678-A846-472A-80DD-04B75822E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27" y="1847779"/>
            <a:ext cx="3417459" cy="195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CDA3178-6446-4AC9-AF5A-74C115BB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313" y="1887209"/>
            <a:ext cx="3887310" cy="196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233E406-82C7-4C49-B735-58F4223EA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212" y="1903657"/>
            <a:ext cx="3750859" cy="195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79FC3F3-AD21-457F-906E-31877C96B649}"/>
              </a:ext>
            </a:extLst>
          </p:cNvPr>
          <p:cNvSpPr/>
          <p:nvPr/>
        </p:nvSpPr>
        <p:spPr>
          <a:xfrm>
            <a:off x="320251" y="4561358"/>
            <a:ext cx="3476635" cy="185764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just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Our most rated age people were around 25-34 age (40 %) and the least being the people under 18 ages ( 3% ) . </a:t>
            </a:r>
          </a:p>
          <a:p>
            <a:pPr marL="171450" marR="0" lvl="0" indent="-171450" algn="just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 Observation – II &amp; III the most rated and least rated are being compared.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72E3AA-1F6D-43D5-929C-9A1022176EC1}"/>
              </a:ext>
            </a:extLst>
          </p:cNvPr>
          <p:cNvSpPr/>
          <p:nvPr/>
        </p:nvSpPr>
        <p:spPr>
          <a:xfrm>
            <a:off x="4129613" y="4570050"/>
            <a:ext cx="3725457" cy="185764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just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Most popular genre for the teens and kids is Comedy.</a:t>
            </a:r>
          </a:p>
          <a:p>
            <a:pPr marL="171450" marR="0" lvl="0" indent="-171450" algn="just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Next popular genre is Action among the male and Drama for the female category.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45291E5-F5FD-4B86-8BBD-C9CD152FD582}"/>
              </a:ext>
            </a:extLst>
          </p:cNvPr>
          <p:cNvSpPr/>
          <p:nvPr/>
        </p:nvSpPr>
        <p:spPr>
          <a:xfrm>
            <a:off x="8246911" y="4561357"/>
            <a:ext cx="3842710" cy="185764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just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rating of people around 30 age which being the top two rated movies are Comedy and Drama and least watched are Documentary and Film noir for both the group.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BA066CBB-7EFC-4F94-8269-91D778BBC12C}"/>
              </a:ext>
            </a:extLst>
          </p:cNvPr>
          <p:cNvSpPr txBox="1">
            <a:spLocks/>
          </p:cNvSpPr>
          <p:nvPr/>
        </p:nvSpPr>
        <p:spPr>
          <a:xfrm>
            <a:off x="0" y="6580617"/>
            <a:ext cx="11889698" cy="20178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430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E8220F-1967-4309-92F9-54283543D415}"/>
              </a:ext>
            </a:extLst>
          </p:cNvPr>
          <p:cNvSpPr/>
          <p:nvPr/>
        </p:nvSpPr>
        <p:spPr>
          <a:xfrm>
            <a:off x="798384" y="1308281"/>
            <a:ext cx="4419600" cy="410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Popular genre categories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BB034F-0AA8-45EB-9D50-7456579EC2C0}"/>
              </a:ext>
            </a:extLst>
          </p:cNvPr>
          <p:cNvCxnSpPr/>
          <p:nvPr/>
        </p:nvCxnSpPr>
        <p:spPr bwMode="auto">
          <a:xfrm flipH="1">
            <a:off x="6096000" y="1310018"/>
            <a:ext cx="1" cy="5156454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3726AB-9E53-4133-B101-4439B859A7A4}"/>
              </a:ext>
            </a:extLst>
          </p:cNvPr>
          <p:cNvCxnSpPr/>
          <p:nvPr/>
        </p:nvCxnSpPr>
        <p:spPr bwMode="auto">
          <a:xfrm>
            <a:off x="257454" y="3879192"/>
            <a:ext cx="5838547" cy="9053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880F5-79A6-49B6-B3C7-ABE2FA2A1763}"/>
              </a:ext>
            </a:extLst>
          </p:cNvPr>
          <p:cNvSpPr/>
          <p:nvPr/>
        </p:nvSpPr>
        <p:spPr>
          <a:xfrm>
            <a:off x="798383" y="3976291"/>
            <a:ext cx="4416552" cy="410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Number of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occurences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in each genre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E0DAFF-569D-40EB-AA38-1791CBD19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4" y="3968986"/>
            <a:ext cx="411480" cy="4114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2E2D60-89F6-4801-8E6D-F09F29211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578" y="1307603"/>
            <a:ext cx="411480" cy="41148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1A0F92F-479E-4F51-860F-4C37A232766C}"/>
              </a:ext>
            </a:extLst>
          </p:cNvPr>
          <p:cNvSpPr/>
          <p:nvPr/>
        </p:nvSpPr>
        <p:spPr>
          <a:xfrm>
            <a:off x="7396480" y="1310018"/>
            <a:ext cx="4419600" cy="410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Observation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D0A9FD-20ED-46F9-9F77-A931D2EEDB11}"/>
              </a:ext>
            </a:extLst>
          </p:cNvPr>
          <p:cNvSpPr/>
          <p:nvPr/>
        </p:nvSpPr>
        <p:spPr>
          <a:xfrm>
            <a:off x="6845578" y="2092447"/>
            <a:ext cx="4970502" cy="141501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We can see that Comedy, Drama, Action and Romance displayed bigger words showing it is being rated most and War, Film-noir and documentary displayed in small as it is being rated less.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F31C4CC-9AB9-4808-912D-0E574F29C4A6}"/>
              </a:ext>
            </a:extLst>
          </p:cNvPr>
          <p:cNvSpPr txBox="1">
            <a:spLocks/>
          </p:cNvSpPr>
          <p:nvPr/>
        </p:nvSpPr>
        <p:spPr>
          <a:xfrm>
            <a:off x="257454" y="551436"/>
            <a:ext cx="11558626" cy="60374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GENRE ANALYSIS CONTINUED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F669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72719C9-7D11-44DC-9D1D-2DEF320C25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0385" y="1310018"/>
            <a:ext cx="393147" cy="39314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6FD2B35-5131-4A1D-8DD8-0BDBA575B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83" y="1994300"/>
            <a:ext cx="4416549" cy="161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5E9A61B-8A93-4E4A-8107-682634857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82" y="4563052"/>
            <a:ext cx="4416545" cy="186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68E9A151-D65D-4ED3-9C9A-294C4EF00253}"/>
              </a:ext>
            </a:extLst>
          </p:cNvPr>
          <p:cNvSpPr txBox="1">
            <a:spLocks/>
          </p:cNvSpPr>
          <p:nvPr/>
        </p:nvSpPr>
        <p:spPr>
          <a:xfrm>
            <a:off x="0" y="6580617"/>
            <a:ext cx="11889698" cy="20178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589915-F657-4FF8-BA18-34C168162E02}"/>
              </a:ext>
            </a:extLst>
          </p:cNvPr>
          <p:cNvSpPr/>
          <p:nvPr/>
        </p:nvSpPr>
        <p:spPr>
          <a:xfrm>
            <a:off x="6845578" y="4605366"/>
            <a:ext cx="4970502" cy="141501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occurrences of genre is displayed in the bar graph also shows that the Comedy, Drama being the most rated movie and film noir &amp; documentary being the least.</a:t>
            </a:r>
          </a:p>
        </p:txBody>
      </p:sp>
    </p:spTree>
    <p:extLst>
      <p:ext uri="{BB962C8B-B14F-4D97-AF65-F5344CB8AC3E}">
        <p14:creationId xmlns:p14="http://schemas.microsoft.com/office/powerpoint/2010/main" val="1344440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88FB54C-45F8-4AB3-B523-CE9F5D93ABAF}"/>
              </a:ext>
            </a:extLst>
          </p:cNvPr>
          <p:cNvCxnSpPr/>
          <p:nvPr/>
        </p:nvCxnSpPr>
        <p:spPr bwMode="auto">
          <a:xfrm>
            <a:off x="826114" y="3960806"/>
            <a:ext cx="10504773" cy="0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284A7CA-B9F8-437C-AF43-872779882468}"/>
              </a:ext>
            </a:extLst>
          </p:cNvPr>
          <p:cNvSpPr/>
          <p:nvPr/>
        </p:nvSpPr>
        <p:spPr>
          <a:xfrm>
            <a:off x="840328" y="4020654"/>
            <a:ext cx="3367233" cy="4295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Observation - I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4E41FB3-E5B0-46B2-B394-47A6F1A088A1}"/>
              </a:ext>
            </a:extLst>
          </p:cNvPr>
          <p:cNvSpPr txBox="1">
            <a:spLocks/>
          </p:cNvSpPr>
          <p:nvPr/>
        </p:nvSpPr>
        <p:spPr>
          <a:xfrm>
            <a:off x="320250" y="551436"/>
            <a:ext cx="11576475" cy="60374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RATING ANALYSIS</a:t>
            </a:r>
            <a:endParaRPr kumimoji="0" lang="en-IN" sz="3700" b="1" i="0" u="none" strike="noStrike" kern="1200" cap="none" spc="0" normalizeH="0" baseline="0" noProof="0" dirty="0">
              <a:ln>
                <a:noFill/>
              </a:ln>
              <a:solidFill>
                <a:srgbClr val="F669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A5629B-3634-45D3-8C76-228A610CA579}"/>
              </a:ext>
            </a:extLst>
          </p:cNvPr>
          <p:cNvSpPr/>
          <p:nvPr/>
        </p:nvSpPr>
        <p:spPr>
          <a:xfrm>
            <a:off x="4377209" y="4020654"/>
            <a:ext cx="3418035" cy="4295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Observation - II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CED11E-4036-4998-87EC-1199E69A12AF}"/>
              </a:ext>
            </a:extLst>
          </p:cNvPr>
          <p:cNvSpPr/>
          <p:nvPr/>
        </p:nvSpPr>
        <p:spPr>
          <a:xfrm>
            <a:off x="7964887" y="4006519"/>
            <a:ext cx="3366000" cy="4295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Observation - III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A3B2E3-BEEA-4A80-8BCC-9D2CA0189522}"/>
              </a:ext>
            </a:extLst>
          </p:cNvPr>
          <p:cNvCxnSpPr/>
          <p:nvPr/>
        </p:nvCxnSpPr>
        <p:spPr bwMode="auto">
          <a:xfrm>
            <a:off x="826114" y="1285020"/>
            <a:ext cx="10504773" cy="0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B7CAECF-854E-4E8C-844A-05936AC90AF1}"/>
              </a:ext>
            </a:extLst>
          </p:cNvPr>
          <p:cNvSpPr/>
          <p:nvPr/>
        </p:nvSpPr>
        <p:spPr>
          <a:xfrm>
            <a:off x="840328" y="1344868"/>
            <a:ext cx="3367233" cy="4295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Distribution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1AAC7A-80CF-449D-821E-28D4C145C32F}"/>
              </a:ext>
            </a:extLst>
          </p:cNvPr>
          <p:cNvCxnSpPr/>
          <p:nvPr/>
        </p:nvCxnSpPr>
        <p:spPr bwMode="auto">
          <a:xfrm flipH="1">
            <a:off x="4292388" y="1292638"/>
            <a:ext cx="1" cy="5126370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43D62F2-2E41-4FA3-AFE7-01CD3C5E8710}"/>
              </a:ext>
            </a:extLst>
          </p:cNvPr>
          <p:cNvSpPr/>
          <p:nvPr/>
        </p:nvSpPr>
        <p:spPr>
          <a:xfrm>
            <a:off x="4377209" y="1344868"/>
            <a:ext cx="3418035" cy="4295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Top Movies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BCDADC-E214-49A3-A349-016D65D5D626}"/>
              </a:ext>
            </a:extLst>
          </p:cNvPr>
          <p:cNvCxnSpPr/>
          <p:nvPr/>
        </p:nvCxnSpPr>
        <p:spPr bwMode="auto">
          <a:xfrm flipH="1">
            <a:off x="7880067" y="1285020"/>
            <a:ext cx="1" cy="5151535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82306-4ED4-46D3-BBC1-480DF1AB4CD0}"/>
              </a:ext>
            </a:extLst>
          </p:cNvPr>
          <p:cNvSpPr/>
          <p:nvPr/>
        </p:nvSpPr>
        <p:spPr>
          <a:xfrm>
            <a:off x="7964887" y="1330733"/>
            <a:ext cx="3366000" cy="4295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Density Estimate Plot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83DD8C-8372-4732-8687-A0573196043D}"/>
              </a:ext>
            </a:extLst>
          </p:cNvPr>
          <p:cNvSpPr/>
          <p:nvPr/>
        </p:nvSpPr>
        <p:spPr>
          <a:xfrm>
            <a:off x="840327" y="4561358"/>
            <a:ext cx="3367233" cy="185764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just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All age user their rating on movie is positive (4 star) contributing 35%.</a:t>
            </a:r>
          </a:p>
          <a:p>
            <a:pPr marL="171450" marR="0" lvl="0" indent="-171450" algn="just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Next most rated on movies stay on neutral (3 star) ground contributing 26%.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F463B7-B505-4B7B-84F7-4E77787EC233}"/>
              </a:ext>
            </a:extLst>
          </p:cNvPr>
          <p:cNvSpPr/>
          <p:nvPr/>
        </p:nvSpPr>
        <p:spPr>
          <a:xfrm>
            <a:off x="4402611" y="4561358"/>
            <a:ext cx="3367233" cy="185764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just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Most popular genre in the top 10 most rated movies based on the number of ratings falls in the Action and Sci-fi category.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D162CB-7692-4425-821A-0FC7461CB21D}"/>
              </a:ext>
            </a:extLst>
          </p:cNvPr>
          <p:cNvSpPr/>
          <p:nvPr/>
        </p:nvSpPr>
        <p:spPr>
          <a:xfrm>
            <a:off x="7990292" y="4561357"/>
            <a:ext cx="3340594" cy="185764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just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 can see left-skewed for most genres, except for the war-based movies that has mixed ratings. This is the example that people rate movies based on their likes.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EDC292-94A7-4B13-A833-F3C72744D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29" y="1885573"/>
            <a:ext cx="3341836" cy="195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4AD755-30ED-42CB-8FE6-4F8997A77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121" y="1891893"/>
            <a:ext cx="3341719" cy="192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59A7DC0-6D89-4B75-930E-9952FB37C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122" y="1885571"/>
            <a:ext cx="3365999" cy="192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2D5141F5-E650-4399-A9EB-5D7DBB93FA5D}"/>
              </a:ext>
            </a:extLst>
          </p:cNvPr>
          <p:cNvSpPr txBox="1">
            <a:spLocks/>
          </p:cNvSpPr>
          <p:nvPr/>
        </p:nvSpPr>
        <p:spPr>
          <a:xfrm>
            <a:off x="0" y="6580617"/>
            <a:ext cx="11889698" cy="20178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5721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A822F4-09A7-4C87-AE35-0645A5BABD22}"/>
              </a:ext>
            </a:extLst>
          </p:cNvPr>
          <p:cNvSpPr/>
          <p:nvPr/>
        </p:nvSpPr>
        <p:spPr>
          <a:xfrm>
            <a:off x="798384" y="1308281"/>
            <a:ext cx="4419600" cy="410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Number of ratings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0305FE-214D-4590-A74E-638811A4FDD0}"/>
              </a:ext>
            </a:extLst>
          </p:cNvPr>
          <p:cNvCxnSpPr/>
          <p:nvPr/>
        </p:nvCxnSpPr>
        <p:spPr bwMode="auto">
          <a:xfrm flipH="1">
            <a:off x="6096000" y="1310018"/>
            <a:ext cx="1" cy="5156454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A7CCD8-26F3-4546-8DBC-8B8FCD8326DA}"/>
              </a:ext>
            </a:extLst>
          </p:cNvPr>
          <p:cNvCxnSpPr/>
          <p:nvPr/>
        </p:nvCxnSpPr>
        <p:spPr bwMode="auto">
          <a:xfrm>
            <a:off x="257454" y="3879192"/>
            <a:ext cx="11675046" cy="0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636EDE9-5E1E-4198-95E0-37DAD8E02C37}"/>
              </a:ext>
            </a:extLst>
          </p:cNvPr>
          <p:cNvSpPr/>
          <p:nvPr/>
        </p:nvSpPr>
        <p:spPr>
          <a:xfrm>
            <a:off x="798383" y="3976291"/>
            <a:ext cx="4416552" cy="410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Average rating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AF7296-74C8-4ABD-B758-7D777CC82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57454" y="4026698"/>
            <a:ext cx="411480" cy="296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33EF5C-8F05-4BA0-8542-20B512FFC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514" y="1308091"/>
            <a:ext cx="411480" cy="41148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B367D5-A1BD-47CB-A174-2B306EB549D3}"/>
              </a:ext>
            </a:extLst>
          </p:cNvPr>
          <p:cNvSpPr/>
          <p:nvPr/>
        </p:nvSpPr>
        <p:spPr>
          <a:xfrm>
            <a:off x="7507416" y="1299146"/>
            <a:ext cx="4419600" cy="410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Observation - 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E55FEB-DD20-47CC-8CA8-2131B343E208}"/>
              </a:ext>
            </a:extLst>
          </p:cNvPr>
          <p:cNvSpPr/>
          <p:nvPr/>
        </p:nvSpPr>
        <p:spPr>
          <a:xfrm>
            <a:off x="6956514" y="1822941"/>
            <a:ext cx="4970502" cy="195403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just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Comparing the Occupation of the rater’s we found out the obvious result of College / Grad Student being the most rating user and the least being the farmers.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EE5463-502A-4E03-9DE1-0856F1D29A64}"/>
              </a:ext>
            </a:extLst>
          </p:cNvPr>
          <p:cNvSpPr/>
          <p:nvPr/>
        </p:nvSpPr>
        <p:spPr>
          <a:xfrm>
            <a:off x="7512900" y="3989657"/>
            <a:ext cx="4419600" cy="410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Observation - II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E0B3B-8C35-4B00-A465-EFE3C613876E}"/>
              </a:ext>
            </a:extLst>
          </p:cNvPr>
          <p:cNvSpPr/>
          <p:nvPr/>
        </p:nvSpPr>
        <p:spPr>
          <a:xfrm>
            <a:off x="6961998" y="4563052"/>
            <a:ext cx="4970502" cy="186721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Average rating is the highest for the retired community even though the count of ratings provided is not much.</a:t>
            </a:r>
          </a:p>
          <a:p>
            <a:pPr marL="171450" marR="0" lvl="0" indent="-171450" algn="l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Student community being the highest contributor of ratings has a mean rating of around 3.55. </a:t>
            </a:r>
          </a:p>
          <a:p>
            <a:pPr marL="171450" marR="0" lvl="0" indent="-171450" algn="l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unequally distributed based on occupation.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F7C9FAA-A231-43C7-8FD3-8FD75DC6E30C}"/>
              </a:ext>
            </a:extLst>
          </p:cNvPr>
          <p:cNvSpPr txBox="1">
            <a:spLocks/>
          </p:cNvSpPr>
          <p:nvPr/>
        </p:nvSpPr>
        <p:spPr>
          <a:xfrm>
            <a:off x="257454" y="551436"/>
            <a:ext cx="11558626" cy="60374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OCCUPATION ANALYSIS</a:t>
            </a:r>
            <a:endParaRPr kumimoji="0" lang="en-IN" sz="3700" b="1" i="0" u="none" strike="noStrike" kern="1200" cap="none" spc="0" normalizeH="0" baseline="0" noProof="0" dirty="0">
              <a:ln>
                <a:noFill/>
              </a:ln>
              <a:solidFill>
                <a:srgbClr val="F669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437812-6043-47CE-81ED-3DB61D3AD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264984" y="1305524"/>
            <a:ext cx="403950" cy="4037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400756-CE6E-4D1F-A32C-F9DEED28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948" y="3998468"/>
            <a:ext cx="411480" cy="41148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DA10751-0D00-4ADE-9102-E470B678A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84" y="1832321"/>
            <a:ext cx="4024348" cy="189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743EAB6-5D4A-4D7F-8234-EEB2BD401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84" y="4483513"/>
            <a:ext cx="4416551" cy="194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A1D69D30-B966-487A-97D3-EEEE2083EB92}"/>
              </a:ext>
            </a:extLst>
          </p:cNvPr>
          <p:cNvSpPr txBox="1">
            <a:spLocks/>
          </p:cNvSpPr>
          <p:nvPr/>
        </p:nvSpPr>
        <p:spPr>
          <a:xfrm>
            <a:off x="0" y="6580617"/>
            <a:ext cx="11889698" cy="20178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3331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195398-3F60-6540-B9FA-4C563BBE082F}"/>
              </a:ext>
            </a:extLst>
          </p:cNvPr>
          <p:cNvSpPr/>
          <p:nvPr/>
        </p:nvSpPr>
        <p:spPr>
          <a:xfrm>
            <a:off x="910355" y="3665856"/>
            <a:ext cx="10371283" cy="41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Process of a recommendation system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E2C62C-D2E7-144F-BA57-495009CC8F23}"/>
              </a:ext>
            </a:extLst>
          </p:cNvPr>
          <p:cNvCxnSpPr/>
          <p:nvPr/>
        </p:nvCxnSpPr>
        <p:spPr bwMode="auto">
          <a:xfrm>
            <a:off x="910358" y="3537644"/>
            <a:ext cx="10371283" cy="0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63472E7-4109-914C-86A8-6AD948540164}"/>
              </a:ext>
            </a:extLst>
          </p:cNvPr>
          <p:cNvSpPr txBox="1">
            <a:spLocks/>
          </p:cNvSpPr>
          <p:nvPr/>
        </p:nvSpPr>
        <p:spPr>
          <a:xfrm>
            <a:off x="912468" y="551436"/>
            <a:ext cx="10371283" cy="603740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RECOMMENDATION SYSTEMS EXPLORED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D483A0-C715-3948-9296-621200B49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05" b="12993"/>
          <a:stretch/>
        </p:blipFill>
        <p:spPr>
          <a:xfrm>
            <a:off x="2408759" y="4142443"/>
            <a:ext cx="7374473" cy="2438174"/>
          </a:xfrm>
          <a:prstGeom prst="rect">
            <a:avLst/>
          </a:prstGeom>
        </p:spPr>
      </p:pic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7982D6BE-3B12-C74A-9AEE-6DB1AC314094}"/>
              </a:ext>
            </a:extLst>
          </p:cNvPr>
          <p:cNvSpPr txBox="1">
            <a:spLocks/>
          </p:cNvSpPr>
          <p:nvPr/>
        </p:nvSpPr>
        <p:spPr>
          <a:xfrm>
            <a:off x="106680" y="6580617"/>
            <a:ext cx="11783018" cy="27152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5100E9-4A5C-DE43-B1CD-12A484BDD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859"/>
            <a:ext cx="12192000" cy="6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 Callout 2">
            <a:extLst>
              <a:ext uri="{FF2B5EF4-FFF2-40B4-BE49-F238E27FC236}">
                <a16:creationId xmlns:a16="http://schemas.microsoft.com/office/drawing/2014/main" id="{02FF3264-8944-8241-85F5-C761755EFBD8}"/>
              </a:ext>
            </a:extLst>
          </p:cNvPr>
          <p:cNvSpPr/>
          <p:nvPr/>
        </p:nvSpPr>
        <p:spPr>
          <a:xfrm>
            <a:off x="1758497" y="1240903"/>
            <a:ext cx="3383346" cy="1951058"/>
          </a:xfrm>
          <a:prstGeom prst="cloud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a recommendation system??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B9A6A-863D-4046-82C8-10EF2AA50C09}"/>
              </a:ext>
            </a:extLst>
          </p:cNvPr>
          <p:cNvSpPr txBox="1"/>
          <p:nvPr/>
        </p:nvSpPr>
        <p:spPr>
          <a:xfrm>
            <a:off x="5618921" y="1749513"/>
            <a:ext cx="5662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 purpose of the recommendation system is to suggest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relevant items to users based on the user’s interest and the past preference.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13DA10-4C57-4F64-86DF-408D7E1D203D}"/>
              </a:ext>
            </a:extLst>
          </p:cNvPr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14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7334A4-24C7-44DB-A226-B0BDA6B21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1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C53EF0-7C06-E946-8A0D-B802C3DD0DC0}"/>
              </a:ext>
            </a:extLst>
          </p:cNvPr>
          <p:cNvSpPr/>
          <p:nvPr/>
        </p:nvSpPr>
        <p:spPr>
          <a:xfrm>
            <a:off x="869183" y="4410950"/>
            <a:ext cx="4805810" cy="429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1st approach – C.B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E37154-7783-2C43-8F23-7171403FCFDE}"/>
              </a:ext>
            </a:extLst>
          </p:cNvPr>
          <p:cNvSpPr/>
          <p:nvPr/>
        </p:nvSpPr>
        <p:spPr>
          <a:xfrm>
            <a:off x="6517008" y="4410945"/>
            <a:ext cx="4959732" cy="429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2nd approach – C.F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BF878-3A9A-FD44-A3AF-180A81668208}"/>
              </a:ext>
            </a:extLst>
          </p:cNvPr>
          <p:cNvSpPr/>
          <p:nvPr/>
        </p:nvSpPr>
        <p:spPr>
          <a:xfrm>
            <a:off x="889556" y="4946730"/>
            <a:ext cx="4805809" cy="131399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Content-based recommender learns a profile of the new user’s interests based on the features present in the objects the user has rated. 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In a content-based recommender system the algorithms used are such that it recommends users, similar items that the user has liked in the past or is examining currently.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9EC3DC-8E78-7243-954A-5D201D18A166}"/>
              </a:ext>
            </a:extLst>
          </p:cNvPr>
          <p:cNvSpPr/>
          <p:nvPr/>
        </p:nvSpPr>
        <p:spPr>
          <a:xfrm>
            <a:off x="6517008" y="4945102"/>
            <a:ext cx="4959732" cy="131561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Collaborative recommender systems aggregates ratings or recommendations of objects, recognize commonalities between the users in the basis of their ratings, and generate new recommendations based on inter-user comparisons.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9" name="Picture 4" descr="Content-based Recommender Using Natural Language Processing (NLP) -  KDnuggets">
            <a:extLst>
              <a:ext uri="{FF2B5EF4-FFF2-40B4-BE49-F238E27FC236}">
                <a16:creationId xmlns:a16="http://schemas.microsoft.com/office/drawing/2014/main" id="{5C171FCE-315A-914C-AEE2-564D16502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8" b="8971"/>
          <a:stretch/>
        </p:blipFill>
        <p:spPr bwMode="auto">
          <a:xfrm>
            <a:off x="1781678" y="1383565"/>
            <a:ext cx="2980819" cy="29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ontent-based Recommender Using Natural Language Processing (NLP) -  KDnuggets">
            <a:extLst>
              <a:ext uri="{FF2B5EF4-FFF2-40B4-BE49-F238E27FC236}">
                <a16:creationId xmlns:a16="http://schemas.microsoft.com/office/drawing/2014/main" id="{3C72A530-FAA8-594D-BEF7-013CB12C5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16"/>
          <a:stretch/>
        </p:blipFill>
        <p:spPr bwMode="auto">
          <a:xfrm>
            <a:off x="7576666" y="1259215"/>
            <a:ext cx="2862508" cy="30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5F36FEB-3D01-B447-83EF-E6D9B74CF905}"/>
              </a:ext>
            </a:extLst>
          </p:cNvPr>
          <p:cNvSpPr txBox="1">
            <a:spLocks/>
          </p:cNvSpPr>
          <p:nvPr/>
        </p:nvSpPr>
        <p:spPr>
          <a:xfrm>
            <a:off x="869184" y="593996"/>
            <a:ext cx="10618602" cy="505271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TYPES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OF FILTERING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554DA3-A533-AC49-906D-0FF997B50952}"/>
              </a:ext>
            </a:extLst>
          </p:cNvPr>
          <p:cNvCxnSpPr>
            <a:cxnSpLocks/>
          </p:cNvCxnSpPr>
          <p:nvPr/>
        </p:nvCxnSpPr>
        <p:spPr>
          <a:xfrm flipH="1">
            <a:off x="6113331" y="1147620"/>
            <a:ext cx="65154" cy="5062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91E707-9F9D-C740-ABB1-CAA8D2E5C9CE}"/>
              </a:ext>
            </a:extLst>
          </p:cNvPr>
          <p:cNvCxnSpPr>
            <a:cxnSpLocks/>
          </p:cNvCxnSpPr>
          <p:nvPr/>
        </p:nvCxnSpPr>
        <p:spPr>
          <a:xfrm>
            <a:off x="869184" y="1142685"/>
            <a:ext cx="106186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6EEBBB86-426F-8049-8F4A-9812F00D1DED}"/>
              </a:ext>
            </a:extLst>
          </p:cNvPr>
          <p:cNvSpPr txBox="1">
            <a:spLocks/>
          </p:cNvSpPr>
          <p:nvPr/>
        </p:nvSpPr>
        <p:spPr>
          <a:xfrm>
            <a:off x="182880" y="6580616"/>
            <a:ext cx="11706818" cy="231155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71D475-1F06-D44D-9768-43FEF0AC5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1"/>
            <a:ext cx="12192000" cy="6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7B7136-205D-41B3-88ED-2644A3480C5C}"/>
              </a:ext>
            </a:extLst>
          </p:cNvPr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15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50BE24-AEA7-4347-AA09-37AA2664C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5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F7CD7D-7C26-824C-B54F-74DC9594A676}"/>
              </a:ext>
            </a:extLst>
          </p:cNvPr>
          <p:cNvSpPr txBox="1">
            <a:spLocks/>
          </p:cNvSpPr>
          <p:nvPr/>
        </p:nvSpPr>
        <p:spPr>
          <a:xfrm>
            <a:off x="869184" y="500192"/>
            <a:ext cx="10237455" cy="561673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ONTENT-BASED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RECOMMENDATION PROCESS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86D9EACA-3BA8-DC45-9761-482A85FA43C7}"/>
              </a:ext>
            </a:extLst>
          </p:cNvPr>
          <p:cNvSpPr txBox="1">
            <a:spLocks/>
          </p:cNvSpPr>
          <p:nvPr/>
        </p:nvSpPr>
        <p:spPr>
          <a:xfrm>
            <a:off x="0" y="6580617"/>
            <a:ext cx="11889698" cy="20178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7DF589-D7BF-FC46-8E1E-08EF576DB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198" y="2223387"/>
            <a:ext cx="2213879" cy="14884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AE6A3D-E97F-CF44-93E0-AD9D3FBE0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22" y="2495936"/>
            <a:ext cx="1652587" cy="10652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3C86ED-39AB-FF47-9875-6F35827F6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81" t="21170" r="11584" b="19487"/>
          <a:stretch/>
        </p:blipFill>
        <p:spPr>
          <a:xfrm>
            <a:off x="7583652" y="2617144"/>
            <a:ext cx="2197445" cy="8080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BE3B33-E8C5-BA4E-BB28-B1E022FD1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918" y="2127022"/>
            <a:ext cx="2065944" cy="3829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48F2DD-E87E-C144-9D40-228EAAC2B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8363" y="3405767"/>
            <a:ext cx="1309939" cy="13961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0C9CEF-2A44-3A44-A4F8-0ED09BC972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60" t="12425" r="10448" b="10470"/>
          <a:stretch/>
        </p:blipFill>
        <p:spPr>
          <a:xfrm>
            <a:off x="7560918" y="4920473"/>
            <a:ext cx="2246091" cy="11750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15B51F-C39C-504C-BB90-010E565FA5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6894" y="6290350"/>
            <a:ext cx="1412875" cy="3132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449531-C65C-3940-85DE-F040FE494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1613" y="5246861"/>
            <a:ext cx="1535556" cy="7374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81F29F-0950-214F-9502-CB2BD41D03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3988" y="5134465"/>
            <a:ext cx="1659841" cy="12678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80E920-4174-4643-B3F3-604148FC0C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879" y="3771857"/>
            <a:ext cx="2486371" cy="123795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BF9B7E-77C6-5844-8F58-0FD767B6FDB5}"/>
              </a:ext>
            </a:extLst>
          </p:cNvPr>
          <p:cNvCxnSpPr>
            <a:cxnSpLocks/>
          </p:cNvCxnSpPr>
          <p:nvPr/>
        </p:nvCxnSpPr>
        <p:spPr>
          <a:xfrm>
            <a:off x="869184" y="1079868"/>
            <a:ext cx="106186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3CFC8262-886A-C04F-8341-36326CC5D15A}"/>
              </a:ext>
            </a:extLst>
          </p:cNvPr>
          <p:cNvGraphicFramePr/>
          <p:nvPr/>
        </p:nvGraphicFramePr>
        <p:xfrm>
          <a:off x="998829" y="1185623"/>
          <a:ext cx="10488957" cy="889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EDE2C186-7C30-E44B-8F1F-0997017E9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2794"/>
            <a:ext cx="12192000" cy="66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29CB7C-A39B-44A4-8CE6-198BCF2A03C4}"/>
              </a:ext>
            </a:extLst>
          </p:cNvPr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16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82156D8-B0F7-4320-9A15-272015F6766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2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5690-C05F-EB4F-AEA7-BD8D6A5F1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09" y="566847"/>
            <a:ext cx="10515600" cy="549275"/>
          </a:xfrm>
        </p:spPr>
        <p:txBody>
          <a:bodyPr>
            <a:noAutofit/>
          </a:bodyPr>
          <a:lstStyle/>
          <a:p>
            <a:pPr algn="ctr" defTabSz="609585">
              <a:lnSpc>
                <a:spcPct val="100000"/>
              </a:lnSpc>
              <a:spcBef>
                <a:spcPts val="800"/>
              </a:spcBef>
            </a:pPr>
            <a:r>
              <a:rPr lang="en-US" sz="3700" b="1" dirty="0">
                <a:solidFill>
                  <a:schemeClr val="accent2"/>
                </a:solidFill>
                <a:latin typeface="Arial"/>
                <a:cs typeface="Arial"/>
                <a:sym typeface="Arial"/>
              </a:rPr>
              <a:t>BUILD ITEM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4067A-687D-6641-A17E-132D51E35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93" y="1426369"/>
            <a:ext cx="10808607" cy="44815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i="1" dirty="0"/>
              <a:t>An item profile is the set of features of each item.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F28156A-7493-4043-B118-FF2D8BEE7E67}"/>
              </a:ext>
            </a:extLst>
          </p:cNvPr>
          <p:cNvSpPr/>
          <p:nvPr/>
        </p:nvSpPr>
        <p:spPr>
          <a:xfrm>
            <a:off x="838200" y="2889835"/>
            <a:ext cx="1920240" cy="17297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ITEM PROFILE FOR MOVIES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B0BF7C-7D82-4E45-A130-13E1E040FD2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2477227" y="2668856"/>
            <a:ext cx="1317533" cy="47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398AEB-33D2-A543-B694-6BEC419E2FDB}"/>
              </a:ext>
            </a:extLst>
          </p:cNvPr>
          <p:cNvCxnSpPr>
            <a:cxnSpLocks/>
          </p:cNvCxnSpPr>
          <p:nvPr/>
        </p:nvCxnSpPr>
        <p:spPr>
          <a:xfrm>
            <a:off x="2758440" y="3781375"/>
            <a:ext cx="1325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EBD901-0A12-4543-8F75-E978358F61DF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477227" y="4366260"/>
            <a:ext cx="1317533" cy="521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10DFE1C-B2E1-FE49-AC68-63E8FDB2CA42}"/>
              </a:ext>
            </a:extLst>
          </p:cNvPr>
          <p:cNvSpPr/>
          <p:nvPr/>
        </p:nvSpPr>
        <p:spPr>
          <a:xfrm>
            <a:off x="3787140" y="2404010"/>
            <a:ext cx="1569720" cy="4800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ACTORS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BBE364-58C1-0143-BD50-1BCB0653EE06}"/>
              </a:ext>
            </a:extLst>
          </p:cNvPr>
          <p:cNvSpPr/>
          <p:nvPr/>
        </p:nvSpPr>
        <p:spPr>
          <a:xfrm>
            <a:off x="4084320" y="3537535"/>
            <a:ext cx="1569720" cy="4800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GENRES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23BE10-9EC8-DF44-9F63-541B396F5842}"/>
              </a:ext>
            </a:extLst>
          </p:cNvPr>
          <p:cNvSpPr/>
          <p:nvPr/>
        </p:nvSpPr>
        <p:spPr>
          <a:xfrm>
            <a:off x="3794760" y="4650055"/>
            <a:ext cx="1569720" cy="4800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1843E4-1A3E-0A41-8B33-25E01EA974F3}"/>
              </a:ext>
            </a:extLst>
          </p:cNvPr>
          <p:cNvSpPr txBox="1"/>
          <p:nvPr/>
        </p:nvSpPr>
        <p:spPr>
          <a:xfrm>
            <a:off x="6232213" y="2477432"/>
            <a:ext cx="55508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convenient to think of an item profile to be a vector rather than set of features.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Vector may be real-valued or Boolean with one entry per feature.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our case genre is the feature which is used (text), hence TF – IDF comes into play.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0A1E5E45-DB1B-684C-842A-6F8EF3638A47}"/>
              </a:ext>
            </a:extLst>
          </p:cNvPr>
          <p:cNvSpPr txBox="1">
            <a:spLocks/>
          </p:cNvSpPr>
          <p:nvPr/>
        </p:nvSpPr>
        <p:spPr>
          <a:xfrm>
            <a:off x="121920" y="6580616"/>
            <a:ext cx="11767778" cy="27738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CDA92B8F-BFD7-7F4E-A1F0-226E5EDBD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2794"/>
            <a:ext cx="12192000" cy="66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1B54B7-BFE6-4D69-AEF2-5BF4B4CFCF56}"/>
              </a:ext>
            </a:extLst>
          </p:cNvPr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17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368D69-6E07-413A-8E7E-C7271232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ADE7D-E652-AD46-A529-1C73636E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4" y="580481"/>
            <a:ext cx="10515600" cy="666212"/>
          </a:xfrm>
        </p:spPr>
        <p:txBody>
          <a:bodyPr>
            <a:normAutofit/>
          </a:bodyPr>
          <a:lstStyle/>
          <a:p>
            <a:pPr algn="ctr"/>
            <a:r>
              <a:rPr lang="en-US" sz="3700" b="1" dirty="0">
                <a:solidFill>
                  <a:schemeClr val="accent2"/>
                </a:solidFill>
                <a:latin typeface="Arial"/>
                <a:cs typeface="Arial"/>
              </a:rPr>
              <a:t>TF – IDF SCORE FOR GENRES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3BD951A-6982-ED4B-B7C3-172B76411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2794"/>
            <a:ext cx="12192000" cy="66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EA874A-6421-0148-9A1B-F48102081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59" y="2803967"/>
            <a:ext cx="4178300" cy="151130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D7CA47-A5DE-9A43-B51B-22A495C63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13511" y="1953251"/>
            <a:ext cx="4495163" cy="3513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880B1D-0E07-2B40-A1A3-02D5A3EA4B1A}"/>
              </a:ext>
            </a:extLst>
          </p:cNvPr>
          <p:cNvSpPr txBox="1"/>
          <p:nvPr/>
        </p:nvSpPr>
        <p:spPr>
          <a:xfrm>
            <a:off x="6490305" y="1514045"/>
            <a:ext cx="449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TF – IDF scores for first 3 movies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33DDDD-9DC9-224F-B364-E73A1FAF6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170" y="5804080"/>
            <a:ext cx="10515599" cy="495300"/>
          </a:xfrm>
          <a:prstGeom prst="rect">
            <a:avLst/>
          </a:prstGeom>
        </p:spPr>
      </p:pic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BB957B89-14E1-0045-A60A-B392B5401AF8}"/>
              </a:ext>
            </a:extLst>
          </p:cNvPr>
          <p:cNvSpPr txBox="1">
            <a:spLocks/>
          </p:cNvSpPr>
          <p:nvPr/>
        </p:nvSpPr>
        <p:spPr>
          <a:xfrm>
            <a:off x="121920" y="6580616"/>
            <a:ext cx="11767778" cy="27738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D40C55-8A44-474B-82AA-9C436D5A2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59" y="1793657"/>
            <a:ext cx="4686300" cy="6096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3E49B2-90D7-4143-A512-CE08A88A6D0B}"/>
              </a:ext>
            </a:extLst>
          </p:cNvPr>
          <p:cNvCxnSpPr>
            <a:cxnSpLocks/>
          </p:cNvCxnSpPr>
          <p:nvPr/>
        </p:nvCxnSpPr>
        <p:spPr>
          <a:xfrm>
            <a:off x="320040" y="1412972"/>
            <a:ext cx="1153917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AEB7EC-11E9-C645-99CB-8D261B64776F}"/>
              </a:ext>
            </a:extLst>
          </p:cNvPr>
          <p:cNvCxnSpPr>
            <a:cxnSpLocks/>
          </p:cNvCxnSpPr>
          <p:nvPr/>
        </p:nvCxnSpPr>
        <p:spPr>
          <a:xfrm>
            <a:off x="6096000" y="1397732"/>
            <a:ext cx="0" cy="42088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4B64B-6045-144E-A49F-00964CDCDEBF}"/>
              </a:ext>
            </a:extLst>
          </p:cNvPr>
          <p:cNvCxnSpPr>
            <a:cxnSpLocks/>
          </p:cNvCxnSpPr>
          <p:nvPr/>
        </p:nvCxnSpPr>
        <p:spPr>
          <a:xfrm flipH="1">
            <a:off x="6089630" y="5606624"/>
            <a:ext cx="5800068" cy="45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7BBF89-D9BA-504C-BDEE-DACC7BC955FF}"/>
              </a:ext>
            </a:extLst>
          </p:cNvPr>
          <p:cNvCxnSpPr>
            <a:cxnSpLocks/>
          </p:cNvCxnSpPr>
          <p:nvPr/>
        </p:nvCxnSpPr>
        <p:spPr>
          <a:xfrm flipH="1">
            <a:off x="274320" y="4437657"/>
            <a:ext cx="5838150" cy="15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Text&#10;&#10;Description automatically generated">
            <a:extLst>
              <a:ext uri="{FF2B5EF4-FFF2-40B4-BE49-F238E27FC236}">
                <a16:creationId xmlns:a16="http://schemas.microsoft.com/office/drawing/2014/main" id="{510D3516-B56D-4A41-B243-4B99F7377B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960" y="4782226"/>
            <a:ext cx="5130800" cy="77470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2A5D4C-1CD4-F540-BF61-CEEF728AA877}"/>
              </a:ext>
            </a:extLst>
          </p:cNvPr>
          <p:cNvCxnSpPr>
            <a:cxnSpLocks/>
          </p:cNvCxnSpPr>
          <p:nvPr/>
        </p:nvCxnSpPr>
        <p:spPr>
          <a:xfrm flipH="1">
            <a:off x="293369" y="5602194"/>
            <a:ext cx="5800068" cy="45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CFCC25E-AF89-2444-8E49-75CAD6D71F5D}"/>
              </a:ext>
            </a:extLst>
          </p:cNvPr>
          <p:cNvSpPr txBox="1"/>
          <p:nvPr/>
        </p:nvSpPr>
        <p:spPr>
          <a:xfrm>
            <a:off x="2453640" y="4465320"/>
            <a:ext cx="158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3 MOVIE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685678-B89B-493E-95B5-3D2535C3B130}"/>
              </a:ext>
            </a:extLst>
          </p:cNvPr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18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BB697B-D4D6-4E63-9845-5F321DA99E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7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A7FEB-7787-E745-B0C0-00A93BCEE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29" y="494311"/>
            <a:ext cx="10515600" cy="670560"/>
          </a:xfrm>
        </p:spPr>
        <p:txBody>
          <a:bodyPr>
            <a:normAutofit/>
          </a:bodyPr>
          <a:lstStyle/>
          <a:p>
            <a:pPr algn="ctr"/>
            <a:r>
              <a:rPr lang="en-US" sz="3700" b="1" dirty="0">
                <a:solidFill>
                  <a:schemeClr val="accent2"/>
                </a:solidFill>
                <a:latin typeface="Arial"/>
                <a:cs typeface="Arial"/>
              </a:rPr>
              <a:t>CALCULATE SIMILARITY 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A9A52FA-CB84-EF46-A81D-6E5BE3BA4F40}"/>
              </a:ext>
            </a:extLst>
          </p:cNvPr>
          <p:cNvSpPr txBox="1">
            <a:spLocks/>
          </p:cNvSpPr>
          <p:nvPr/>
        </p:nvSpPr>
        <p:spPr>
          <a:xfrm>
            <a:off x="121920" y="6580616"/>
            <a:ext cx="11767778" cy="27738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02191D3-215E-F145-80D6-3E5C9620A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2794"/>
            <a:ext cx="12192000" cy="66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A08ECF1-823C-E847-B739-42E12A6CD38D}"/>
              </a:ext>
            </a:extLst>
          </p:cNvPr>
          <p:cNvSpPr/>
          <p:nvPr/>
        </p:nvSpPr>
        <p:spPr>
          <a:xfrm>
            <a:off x="1234440" y="2285836"/>
            <a:ext cx="3398520" cy="4800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Cosine Similarity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A12B18-2F07-F946-8501-50567CD45E85}"/>
              </a:ext>
            </a:extLst>
          </p:cNvPr>
          <p:cNvSpPr/>
          <p:nvPr/>
        </p:nvSpPr>
        <p:spPr>
          <a:xfrm>
            <a:off x="1234440" y="4471915"/>
            <a:ext cx="3398520" cy="4800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 Kernel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C77125-0C01-2742-936F-B15757D7C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713"/>
          <a:stretch/>
        </p:blipFill>
        <p:spPr>
          <a:xfrm>
            <a:off x="6095999" y="1882696"/>
            <a:ext cx="5464479" cy="1057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AB2D2D-BF3B-FB4C-833A-760080838A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244"/>
          <a:stretch/>
        </p:blipFill>
        <p:spPr>
          <a:xfrm>
            <a:off x="6096000" y="4118628"/>
            <a:ext cx="5464478" cy="1077354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2B11578-F2A7-4348-BAE6-01DB7DB14CF3}"/>
              </a:ext>
            </a:extLst>
          </p:cNvPr>
          <p:cNvCxnSpPr>
            <a:cxnSpLocks/>
          </p:cNvCxnSpPr>
          <p:nvPr/>
        </p:nvCxnSpPr>
        <p:spPr>
          <a:xfrm>
            <a:off x="320040" y="1412972"/>
            <a:ext cx="1153917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F019CCD-7249-8C46-AEB2-FD7E7BFA10B7}"/>
              </a:ext>
            </a:extLst>
          </p:cNvPr>
          <p:cNvCxnSpPr>
            <a:cxnSpLocks/>
          </p:cNvCxnSpPr>
          <p:nvPr/>
        </p:nvCxnSpPr>
        <p:spPr>
          <a:xfrm>
            <a:off x="236220" y="3668492"/>
            <a:ext cx="1153917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2D02E7-52E4-48AD-8AB2-C94D320564B1}"/>
              </a:ext>
            </a:extLst>
          </p:cNvPr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19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65F60E-D9FE-452C-9A8C-366CD6FF8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12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5816DD1-FA91-4864-9803-FEF36C7E1BF6}"/>
              </a:ext>
            </a:extLst>
          </p:cNvPr>
          <p:cNvSpPr txBox="1">
            <a:spLocks/>
          </p:cNvSpPr>
          <p:nvPr/>
        </p:nvSpPr>
        <p:spPr>
          <a:xfrm>
            <a:off x="0" y="6580617"/>
            <a:ext cx="11889698" cy="20178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1100" dirty="0">
                <a:solidFill>
                  <a:prstClr val="black"/>
                </a:solidFill>
              </a:rPr>
              <a:t>RIT | MS Data Science | Fall 2021 | DSCI 633 | Final Project</a:t>
            </a:r>
            <a:endParaRPr lang="en-US" sz="1100" b="0" dirty="0"/>
          </a:p>
          <a:p>
            <a:pPr algn="r" defTabSz="1088633"/>
            <a:endParaRPr lang="en-GB" sz="1100" dirty="0">
              <a:solidFill>
                <a:prstClr val="blac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AFE8A7-25DC-4768-AD8E-844914FB38BE}"/>
              </a:ext>
            </a:extLst>
          </p:cNvPr>
          <p:cNvSpPr/>
          <p:nvPr/>
        </p:nvSpPr>
        <p:spPr>
          <a:xfrm>
            <a:off x="326213" y="1569781"/>
            <a:ext cx="5769788" cy="399850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stat* from 2017 shows that viewers spent 51 mins per day searching for shows to watch.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OTT entertainment industry is a 129 billion** USD business in 2021 and is estimated to be doubled by 2026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</a:rPr>
              <a:t>*ericsson.com, ‘TV and Media 2017’. https://www.ericsson.com/en/reports-and-papers/consumerlab/reports/tv-and-media-2017. 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</a:rPr>
              <a:t>**statista.com, ‘OTT video revenue worldwide from 2010 to 2026’. https://www.statista.com/statistics/260179/over-the-top-revenue-worldwide</a:t>
            </a:r>
          </a:p>
          <a:p>
            <a:pPr algn="just">
              <a:lnSpc>
                <a:spcPct val="150000"/>
              </a:lnSpc>
            </a:pPr>
            <a:endParaRPr lang="en-US" sz="1100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871C0-8AF6-49A5-82B3-9E41D9F02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051" y="1569782"/>
            <a:ext cx="4476465" cy="2811149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7630F94-814E-47E7-95B1-5D49351AE338}"/>
              </a:ext>
            </a:extLst>
          </p:cNvPr>
          <p:cNvSpPr txBox="1">
            <a:spLocks/>
          </p:cNvSpPr>
          <p:nvPr/>
        </p:nvSpPr>
        <p:spPr>
          <a:xfrm>
            <a:off x="1" y="557450"/>
            <a:ext cx="12192000" cy="6037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700" b="1" dirty="0">
                <a:solidFill>
                  <a:schemeClr val="accent1"/>
                </a:solidFill>
                <a:latin typeface="Arial"/>
                <a:cs typeface="Arial"/>
              </a:rPr>
              <a:t>THE MOTIVATION</a:t>
            </a:r>
            <a:endParaRPr lang="en-US" sz="3700" b="1" dirty="0">
              <a:solidFill>
                <a:schemeClr val="accent1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8126560-675D-124A-B094-2959D8430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2794"/>
            <a:ext cx="12192000" cy="66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C165E95-AA67-D949-9619-C2F08F057AF0}"/>
              </a:ext>
            </a:extLst>
          </p:cNvPr>
          <p:cNvSpPr txBox="1">
            <a:spLocks/>
          </p:cNvSpPr>
          <p:nvPr/>
        </p:nvSpPr>
        <p:spPr>
          <a:xfrm>
            <a:off x="121920" y="6580616"/>
            <a:ext cx="11767778" cy="27738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55579E-00FE-7D4E-8C0C-E9E1853E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09" y="548557"/>
            <a:ext cx="10515600" cy="670560"/>
          </a:xfrm>
        </p:spPr>
        <p:txBody>
          <a:bodyPr>
            <a:normAutofit/>
          </a:bodyPr>
          <a:lstStyle/>
          <a:p>
            <a:pPr algn="ctr"/>
            <a:r>
              <a:rPr lang="en-US" sz="3700" b="1" dirty="0">
                <a:solidFill>
                  <a:schemeClr val="accent2"/>
                </a:solidFill>
                <a:latin typeface="Arial"/>
                <a:cs typeface="Arial"/>
              </a:rPr>
              <a:t>FINAL RECOMMEDATIONS MADE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2DD1E-6BBD-A24E-A08B-064343717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416"/>
          <a:stretch/>
        </p:blipFill>
        <p:spPr>
          <a:xfrm>
            <a:off x="421363" y="1960573"/>
            <a:ext cx="7965992" cy="3422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D4AE22-07EE-4B48-B71F-4FA3608CFBEB}"/>
              </a:ext>
            </a:extLst>
          </p:cNvPr>
          <p:cNvSpPr txBox="1"/>
          <p:nvPr/>
        </p:nvSpPr>
        <p:spPr>
          <a:xfrm>
            <a:off x="3935824" y="1402451"/>
            <a:ext cx="4879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JUMANJI  -  (Adventure|Children's|Fantasy)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D102ED-59DF-CE4C-B458-336AA695C085}"/>
              </a:ext>
            </a:extLst>
          </p:cNvPr>
          <p:cNvSpPr txBox="1"/>
          <p:nvPr/>
        </p:nvSpPr>
        <p:spPr>
          <a:xfrm>
            <a:off x="8169964" y="2423160"/>
            <a:ext cx="3276599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Adventure|Children's|Fantasy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Adventure|Children's|Fantasy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Adventure|Children's|Fantasy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Adventure|Children's|Fantasy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Adventure|Children's|Fantasy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Adventure|Children's|Fantasy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Adventure|Children's|Fantasy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Adventure|Children's|Fantasy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Children's|Comedy|Fantasy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FADB33-83F3-4879-AA22-1BB0CECFAA1E}"/>
              </a:ext>
            </a:extLst>
          </p:cNvPr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20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868569-215B-4371-8D06-F2B3D45F0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63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92CE34-AD18-7743-B502-014CDEC81E5C}"/>
              </a:ext>
            </a:extLst>
          </p:cNvPr>
          <p:cNvSpPr txBox="1"/>
          <p:nvPr/>
        </p:nvSpPr>
        <p:spPr>
          <a:xfrm>
            <a:off x="781234" y="595835"/>
            <a:ext cx="1062953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PROS AND CONS OF CONTENT BASED RECOMMENDATION SYSTEM</a:t>
            </a:r>
            <a:endParaRPr kumimoji="0" lang="en-IN" sz="37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16055-826D-DF4F-AA6B-6BBE98581F9E}"/>
              </a:ext>
            </a:extLst>
          </p:cNvPr>
          <p:cNvSpPr/>
          <p:nvPr/>
        </p:nvSpPr>
        <p:spPr>
          <a:xfrm>
            <a:off x="513430" y="1866093"/>
            <a:ext cx="5103099" cy="41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A37AC6-7385-E445-93B8-A4782650CADE}"/>
              </a:ext>
            </a:extLst>
          </p:cNvPr>
          <p:cNvSpPr/>
          <p:nvPr/>
        </p:nvSpPr>
        <p:spPr>
          <a:xfrm>
            <a:off x="6575473" y="1866093"/>
            <a:ext cx="5103099" cy="41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E64A956-DFF0-9A4F-B556-BE295287F281}"/>
              </a:ext>
            </a:extLst>
          </p:cNvPr>
          <p:cNvSpPr txBox="1">
            <a:spLocks/>
          </p:cNvSpPr>
          <p:nvPr/>
        </p:nvSpPr>
        <p:spPr>
          <a:xfrm>
            <a:off x="6334127" y="2797840"/>
            <a:ext cx="5527673" cy="160652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Finding the appropriate feature is hard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Never recommends outside user’s content profile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Challenging to create a new user profile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0CF4E42-F6AF-8C4A-8F0A-AB4F0202E4AB}"/>
              </a:ext>
            </a:extLst>
          </p:cNvPr>
          <p:cNvSpPr txBox="1">
            <a:spLocks/>
          </p:cNvSpPr>
          <p:nvPr/>
        </p:nvSpPr>
        <p:spPr>
          <a:xfrm>
            <a:off x="272085" y="2706136"/>
            <a:ext cx="5585790" cy="2688824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need for data on other users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Recommendation to users with unique taste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Ability to recommend new and unpopular items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Provides explanation to the user as to why this item was recommended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E75F3BE-AFF8-AA4D-AFB0-C9F1552839CC}"/>
              </a:ext>
            </a:extLst>
          </p:cNvPr>
          <p:cNvSpPr txBox="1">
            <a:spLocks/>
          </p:cNvSpPr>
          <p:nvPr/>
        </p:nvSpPr>
        <p:spPr>
          <a:xfrm>
            <a:off x="121920" y="6580616"/>
            <a:ext cx="11767778" cy="27738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A0FC9D6-3741-5849-A511-FA34EF656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2794"/>
            <a:ext cx="12192000" cy="66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77954C-12F5-4E2E-83BB-961F7D968C8F}"/>
              </a:ext>
            </a:extLst>
          </p:cNvPr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21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706B87-8774-4D15-9627-2B74B04E3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5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2375977-5F68-40BC-9B39-6825472FCA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8586009"/>
              </p:ext>
            </p:extLst>
          </p:nvPr>
        </p:nvGraphicFramePr>
        <p:xfrm>
          <a:off x="138006" y="1364238"/>
          <a:ext cx="11889698" cy="4862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F5488-6CD3-41DA-BD39-6EF5B1792BF8}"/>
              </a:ext>
            </a:extLst>
          </p:cNvPr>
          <p:cNvSpPr txBox="1">
            <a:spLocks/>
          </p:cNvSpPr>
          <p:nvPr/>
        </p:nvSpPr>
        <p:spPr>
          <a:xfrm>
            <a:off x="124861" y="566174"/>
            <a:ext cx="11915988" cy="603740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COLLABORATIVE</a:t>
            </a:r>
            <a:r>
              <a:rPr kumimoji="0" lang="en-IN" sz="3400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-BASED RECOMMENDATION SYSTEM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20258849-0D20-45A9-9D96-F345D098CE0F}"/>
              </a:ext>
            </a:extLst>
          </p:cNvPr>
          <p:cNvSpPr txBox="1">
            <a:spLocks/>
          </p:cNvSpPr>
          <p:nvPr/>
        </p:nvSpPr>
        <p:spPr>
          <a:xfrm>
            <a:off x="0" y="6580617"/>
            <a:ext cx="11889698" cy="20178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 descr="Various Implementations of Collaborative Filtering | by Prince Grover |  Towards Data Science">
            <a:extLst>
              <a:ext uri="{FF2B5EF4-FFF2-40B4-BE49-F238E27FC236}">
                <a16:creationId xmlns:a16="http://schemas.microsoft.com/office/drawing/2014/main" id="{BA0C48EE-2656-4411-BF35-ADFCA3B5F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72" y="4210050"/>
            <a:ext cx="3392720" cy="179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rehensive Guide on Item Based Collaborative Filtering | by muffaddal  qutbuddin | Towards Data Science">
            <a:extLst>
              <a:ext uri="{FF2B5EF4-FFF2-40B4-BE49-F238E27FC236}">
                <a16:creationId xmlns:a16="http://schemas.microsoft.com/office/drawing/2014/main" id="{9A4E200E-5ED5-4AA3-83D7-7911F20C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282" y="4210050"/>
            <a:ext cx="3223341" cy="179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24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54BA5D-67CA-4E43-8EA5-C58C30E8BE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E54BA5D-67CA-4E43-8EA5-C58C30E8BE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C515FE-9694-4B90-A65D-DACDAEE3AF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46C515FE-9694-4B90-A65D-DACDAEE3AF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B82CF2-D77D-4CFD-9875-DBD48FC9A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EB82CF2-D77D-4CFD-9875-DBD48FC9A6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E99B29-CC0E-4FA2-A23C-761DBA2D4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A4E99B29-CC0E-4FA2-A23C-761DBA2D47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DBAE25-3C06-41F5-A04C-583C27218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8DBAE25-3C06-41F5-A04C-583C272185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AtOnc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74051D5-F713-4439-80FD-C0F1B8AE77AD}"/>
              </a:ext>
            </a:extLst>
          </p:cNvPr>
          <p:cNvSpPr txBox="1">
            <a:spLocks/>
          </p:cNvSpPr>
          <p:nvPr/>
        </p:nvSpPr>
        <p:spPr>
          <a:xfrm>
            <a:off x="977272" y="475970"/>
            <a:ext cx="10237455" cy="603740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USER-USER COLLABORATIVE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-BASED RECOMMENDATION SYSTEM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129075AB-A220-4AFC-B862-DB5D08A243B9}"/>
              </a:ext>
            </a:extLst>
          </p:cNvPr>
          <p:cNvSpPr txBox="1">
            <a:spLocks/>
          </p:cNvSpPr>
          <p:nvPr/>
        </p:nvSpPr>
        <p:spPr>
          <a:xfrm>
            <a:off x="0" y="6580617"/>
            <a:ext cx="11889698" cy="20178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3237AC-924F-4179-9401-A1E787599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72" y="1868024"/>
            <a:ext cx="1824360" cy="190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414139-145B-4FC8-998B-F3A38617AE61}"/>
              </a:ext>
            </a:extLst>
          </p:cNvPr>
          <p:cNvSpPr txBox="1"/>
          <p:nvPr/>
        </p:nvSpPr>
        <p:spPr>
          <a:xfrm>
            <a:off x="1428560" y="3610744"/>
            <a:ext cx="92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User X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E7F61-D68C-4354-9588-9F6C903CD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085" y="1871301"/>
            <a:ext cx="1824360" cy="1905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F741B5-D516-4A13-893E-BB75FADF9705}"/>
              </a:ext>
            </a:extLst>
          </p:cNvPr>
          <p:cNvCxnSpPr>
            <a:cxnSpLocks/>
          </p:cNvCxnSpPr>
          <p:nvPr/>
        </p:nvCxnSpPr>
        <p:spPr>
          <a:xfrm flipV="1">
            <a:off x="2535926" y="2284011"/>
            <a:ext cx="6633597" cy="335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77BBB8-6409-4492-856E-99CA39E7C9DA}"/>
              </a:ext>
            </a:extLst>
          </p:cNvPr>
          <p:cNvSpPr txBox="1"/>
          <p:nvPr/>
        </p:nvSpPr>
        <p:spPr>
          <a:xfrm>
            <a:off x="9169523" y="3505001"/>
            <a:ext cx="137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 users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85469C-7C88-4561-B9F8-4B42E359474F}"/>
              </a:ext>
            </a:extLst>
          </p:cNvPr>
          <p:cNvSpPr txBox="1"/>
          <p:nvPr/>
        </p:nvSpPr>
        <p:spPr>
          <a:xfrm>
            <a:off x="4988249" y="1798151"/>
            <a:ext cx="182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Similar users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52DFBFBD-133E-4293-9782-F5770ACFC98D}"/>
              </a:ext>
            </a:extLst>
          </p:cNvPr>
          <p:cNvSpPr/>
          <p:nvPr/>
        </p:nvSpPr>
        <p:spPr>
          <a:xfrm>
            <a:off x="8978118" y="4686343"/>
            <a:ext cx="1824360" cy="880442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Database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C76CAD-FA9F-4B75-BD71-6D04C2D9998A}"/>
              </a:ext>
            </a:extLst>
          </p:cNvPr>
          <p:cNvCxnSpPr>
            <a:stCxn id="11" idx="1"/>
          </p:cNvCxnSpPr>
          <p:nvPr/>
        </p:nvCxnSpPr>
        <p:spPr>
          <a:xfrm flipV="1">
            <a:off x="9890298" y="3955676"/>
            <a:ext cx="0" cy="730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A3C3FDD-4C49-4D14-9514-346A4AB688F3}"/>
              </a:ext>
            </a:extLst>
          </p:cNvPr>
          <p:cNvSpPr txBox="1"/>
          <p:nvPr/>
        </p:nvSpPr>
        <p:spPr>
          <a:xfrm>
            <a:off x="9841655" y="4098697"/>
            <a:ext cx="137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Search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558D85-EE99-4FB4-ABF9-04CDF4B1F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212" y="3274436"/>
            <a:ext cx="1970309" cy="2219325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96C177-3E74-4130-8A32-7A2C0DCCEF1F}"/>
              </a:ext>
            </a:extLst>
          </p:cNvPr>
          <p:cNvSpPr/>
          <p:nvPr/>
        </p:nvSpPr>
        <p:spPr>
          <a:xfrm>
            <a:off x="6955723" y="3874333"/>
            <a:ext cx="2333461" cy="1053761"/>
          </a:xfrm>
          <a:custGeom>
            <a:avLst/>
            <a:gdLst>
              <a:gd name="connsiteX0" fmla="*/ 1925923 w 1925923"/>
              <a:gd name="connsiteY0" fmla="*/ 0 h 750364"/>
              <a:gd name="connsiteX1" fmla="*/ 1155902 w 1925923"/>
              <a:gd name="connsiteY1" fmla="*/ 737937 h 750364"/>
              <a:gd name="connsiteX2" fmla="*/ 48997 w 1925923"/>
              <a:gd name="connsiteY2" fmla="*/ 481263 h 750364"/>
              <a:gd name="connsiteX3" fmla="*/ 177333 w 1925923"/>
              <a:gd name="connsiteY3" fmla="*/ 721895 h 750364"/>
              <a:gd name="connsiteX4" fmla="*/ 16912 w 1925923"/>
              <a:gd name="connsiteY4" fmla="*/ 513347 h 750364"/>
              <a:gd name="connsiteX5" fmla="*/ 289628 w 1925923"/>
              <a:gd name="connsiteY5" fmla="*/ 368968 h 75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5923" h="750364">
                <a:moveTo>
                  <a:pt x="1925923" y="0"/>
                </a:moveTo>
                <a:cubicBezTo>
                  <a:pt x="1697323" y="328863"/>
                  <a:pt x="1468723" y="657727"/>
                  <a:pt x="1155902" y="737937"/>
                </a:cubicBezTo>
                <a:cubicBezTo>
                  <a:pt x="843081" y="818148"/>
                  <a:pt x="212092" y="483937"/>
                  <a:pt x="48997" y="481263"/>
                </a:cubicBezTo>
                <a:cubicBezTo>
                  <a:pt x="-114098" y="478589"/>
                  <a:pt x="182680" y="716548"/>
                  <a:pt x="177333" y="721895"/>
                </a:cubicBezTo>
                <a:cubicBezTo>
                  <a:pt x="171986" y="727242"/>
                  <a:pt x="-1804" y="572168"/>
                  <a:pt x="16912" y="513347"/>
                </a:cubicBezTo>
                <a:cubicBezTo>
                  <a:pt x="35628" y="454526"/>
                  <a:pt x="162628" y="411747"/>
                  <a:pt x="289628" y="368968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84AA1D3-BE35-4AAD-ADAF-938F51CC285D}"/>
              </a:ext>
            </a:extLst>
          </p:cNvPr>
          <p:cNvSpPr/>
          <p:nvPr/>
        </p:nvSpPr>
        <p:spPr>
          <a:xfrm rot="1934174">
            <a:off x="2190517" y="4210926"/>
            <a:ext cx="2559752" cy="804009"/>
          </a:xfrm>
          <a:custGeom>
            <a:avLst/>
            <a:gdLst>
              <a:gd name="connsiteX0" fmla="*/ 1925923 w 1925923"/>
              <a:gd name="connsiteY0" fmla="*/ 0 h 750364"/>
              <a:gd name="connsiteX1" fmla="*/ 1155902 w 1925923"/>
              <a:gd name="connsiteY1" fmla="*/ 737937 h 750364"/>
              <a:gd name="connsiteX2" fmla="*/ 48997 w 1925923"/>
              <a:gd name="connsiteY2" fmla="*/ 481263 h 750364"/>
              <a:gd name="connsiteX3" fmla="*/ 177333 w 1925923"/>
              <a:gd name="connsiteY3" fmla="*/ 721895 h 750364"/>
              <a:gd name="connsiteX4" fmla="*/ 16912 w 1925923"/>
              <a:gd name="connsiteY4" fmla="*/ 513347 h 750364"/>
              <a:gd name="connsiteX5" fmla="*/ 289628 w 1925923"/>
              <a:gd name="connsiteY5" fmla="*/ 368968 h 75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5923" h="750364">
                <a:moveTo>
                  <a:pt x="1925923" y="0"/>
                </a:moveTo>
                <a:cubicBezTo>
                  <a:pt x="1697323" y="328863"/>
                  <a:pt x="1468723" y="657727"/>
                  <a:pt x="1155902" y="737937"/>
                </a:cubicBezTo>
                <a:cubicBezTo>
                  <a:pt x="843081" y="818148"/>
                  <a:pt x="212092" y="483937"/>
                  <a:pt x="48997" y="481263"/>
                </a:cubicBezTo>
                <a:cubicBezTo>
                  <a:pt x="-114098" y="478589"/>
                  <a:pt x="182680" y="716548"/>
                  <a:pt x="177333" y="721895"/>
                </a:cubicBezTo>
                <a:cubicBezTo>
                  <a:pt x="171986" y="727242"/>
                  <a:pt x="-1804" y="572168"/>
                  <a:pt x="16912" y="513347"/>
                </a:cubicBezTo>
                <a:cubicBezTo>
                  <a:pt x="35628" y="454526"/>
                  <a:pt x="162628" y="411747"/>
                  <a:pt x="289628" y="368968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68DCC7-D9FB-40BD-A1EC-DE5A415567ED}"/>
              </a:ext>
            </a:extLst>
          </p:cNvPr>
          <p:cNvSpPr txBox="1"/>
          <p:nvPr/>
        </p:nvSpPr>
        <p:spPr>
          <a:xfrm>
            <a:off x="7897622" y="4899852"/>
            <a:ext cx="92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prefer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7BBB16-1FB4-4E90-9295-D1F3E615E6D8}"/>
              </a:ext>
            </a:extLst>
          </p:cNvPr>
          <p:cNvSpPr txBox="1"/>
          <p:nvPr/>
        </p:nvSpPr>
        <p:spPr>
          <a:xfrm>
            <a:off x="2006589" y="5198976"/>
            <a:ext cx="216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Recommendation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50A89D-0FC7-46CF-86A1-8C2176E89EAA}"/>
              </a:ext>
            </a:extLst>
          </p:cNvPr>
          <p:cNvSpPr txBox="1"/>
          <p:nvPr/>
        </p:nvSpPr>
        <p:spPr>
          <a:xfrm>
            <a:off x="2981452" y="5636368"/>
            <a:ext cx="5837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Recommended movies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6E272ACB-1DEE-406B-A9C8-4608AA23CB49}"/>
              </a:ext>
            </a:extLst>
          </p:cNvPr>
          <p:cNvSpPr/>
          <p:nvPr/>
        </p:nvSpPr>
        <p:spPr>
          <a:xfrm>
            <a:off x="8978118" y="4686343"/>
            <a:ext cx="1824360" cy="880442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Database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22EB7-1DCF-45E3-833C-E12C5A175F46}"/>
              </a:ext>
            </a:extLst>
          </p:cNvPr>
          <p:cNvSpPr txBox="1"/>
          <p:nvPr/>
        </p:nvSpPr>
        <p:spPr>
          <a:xfrm>
            <a:off x="9841655" y="4100220"/>
            <a:ext cx="137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Search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76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/>
      <p:bldP spid="11" grpId="0" animBg="1"/>
      <p:bldP spid="17" grpId="0"/>
      <p:bldP spid="21" grpId="0" animBg="1"/>
      <p:bldP spid="22" grpId="0" animBg="1"/>
      <p:bldP spid="23" grpId="0"/>
      <p:bldP spid="24" grpId="0"/>
      <p:bldP spid="26" grpId="0"/>
      <p:bldP spid="25" grpId="0" animBg="1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74051D5-F713-4439-80FD-C0F1B8AE77AD}"/>
              </a:ext>
            </a:extLst>
          </p:cNvPr>
          <p:cNvSpPr txBox="1">
            <a:spLocks/>
          </p:cNvSpPr>
          <p:nvPr/>
        </p:nvSpPr>
        <p:spPr>
          <a:xfrm>
            <a:off x="977272" y="760499"/>
            <a:ext cx="10237455" cy="603740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 FIND SIMILAR USERS</a:t>
            </a: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srgbClr val="F669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129075AB-A220-4AFC-B862-DB5D08A243B9}"/>
              </a:ext>
            </a:extLst>
          </p:cNvPr>
          <p:cNvSpPr txBox="1">
            <a:spLocks/>
          </p:cNvSpPr>
          <p:nvPr/>
        </p:nvSpPr>
        <p:spPr>
          <a:xfrm>
            <a:off x="0" y="6631851"/>
            <a:ext cx="11889698" cy="20178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67BE673-5257-44D9-AD12-4114A3DEA749}"/>
              </a:ext>
            </a:extLst>
          </p:cNvPr>
          <p:cNvGraphicFramePr>
            <a:graphicFrameLocks noGrp="1"/>
          </p:cNvGraphicFramePr>
          <p:nvPr/>
        </p:nvGraphicFramePr>
        <p:xfrm>
          <a:off x="977273" y="1364239"/>
          <a:ext cx="10237454" cy="2967789"/>
        </p:xfrm>
        <a:graphic>
          <a:graphicData uri="http://schemas.openxmlformats.org/drawingml/2006/table">
            <a:tbl>
              <a:tblPr/>
              <a:tblGrid>
                <a:gridCol w="690166">
                  <a:extLst>
                    <a:ext uri="{9D8B030D-6E8A-4147-A177-3AD203B41FA5}">
                      <a16:colId xmlns:a16="http://schemas.microsoft.com/office/drawing/2014/main" val="3649578543"/>
                    </a:ext>
                  </a:extLst>
                </a:gridCol>
                <a:gridCol w="1883576">
                  <a:extLst>
                    <a:ext uri="{9D8B030D-6E8A-4147-A177-3AD203B41FA5}">
                      <a16:colId xmlns:a16="http://schemas.microsoft.com/office/drawing/2014/main" val="4077860993"/>
                    </a:ext>
                  </a:extLst>
                </a:gridCol>
                <a:gridCol w="1883576">
                  <a:extLst>
                    <a:ext uri="{9D8B030D-6E8A-4147-A177-3AD203B41FA5}">
                      <a16:colId xmlns:a16="http://schemas.microsoft.com/office/drawing/2014/main" val="3282183796"/>
                    </a:ext>
                  </a:extLst>
                </a:gridCol>
                <a:gridCol w="1092762">
                  <a:extLst>
                    <a:ext uri="{9D8B030D-6E8A-4147-A177-3AD203B41FA5}">
                      <a16:colId xmlns:a16="http://schemas.microsoft.com/office/drawing/2014/main" val="4259186378"/>
                    </a:ext>
                  </a:extLst>
                </a:gridCol>
                <a:gridCol w="1035248">
                  <a:extLst>
                    <a:ext uri="{9D8B030D-6E8A-4147-A177-3AD203B41FA5}">
                      <a16:colId xmlns:a16="http://schemas.microsoft.com/office/drawing/2014/main" val="1455159294"/>
                    </a:ext>
                  </a:extLst>
                </a:gridCol>
                <a:gridCol w="1078384">
                  <a:extLst>
                    <a:ext uri="{9D8B030D-6E8A-4147-A177-3AD203B41FA5}">
                      <a16:colId xmlns:a16="http://schemas.microsoft.com/office/drawing/2014/main" val="1902850823"/>
                    </a:ext>
                  </a:extLst>
                </a:gridCol>
                <a:gridCol w="1883576">
                  <a:extLst>
                    <a:ext uri="{9D8B030D-6E8A-4147-A177-3AD203B41FA5}">
                      <a16:colId xmlns:a16="http://schemas.microsoft.com/office/drawing/2014/main" val="878401376"/>
                    </a:ext>
                  </a:extLst>
                </a:gridCol>
                <a:gridCol w="690166">
                  <a:extLst>
                    <a:ext uri="{9D8B030D-6E8A-4147-A177-3AD203B41FA5}">
                      <a16:colId xmlns:a16="http://schemas.microsoft.com/office/drawing/2014/main" val="1923968134"/>
                    </a:ext>
                  </a:extLst>
                </a:gridCol>
              </a:tblGrid>
              <a:tr h="79292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Spider-Man: No Way Home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Spider-Man: Far From Home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 Strange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Friday the 13th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Monster House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Madagascar: Escape 2 Africa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Toy Story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008136"/>
                  </a:ext>
                </a:extLst>
              </a:tr>
              <a:tr h="5437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222079"/>
                  </a:ext>
                </a:extLst>
              </a:tr>
              <a:tr h="5437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B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13132"/>
                  </a:ext>
                </a:extLst>
              </a:tr>
              <a:tr h="5437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C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884729"/>
                  </a:ext>
                </a:extLst>
              </a:tr>
              <a:tr h="5437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5223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4D6B18E-912E-4960-8DF2-250683533D3E}"/>
              </a:ext>
            </a:extLst>
          </p:cNvPr>
          <p:cNvSpPr txBox="1"/>
          <p:nvPr/>
        </p:nvSpPr>
        <p:spPr>
          <a:xfrm>
            <a:off x="977272" y="4885151"/>
            <a:ext cx="10237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Consider users A and B with rating vector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rB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We need a similarity metric sim(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x,y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Capture intuition that sim(A,B) &gt; sim(A,C)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808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74051D5-F713-4439-80FD-C0F1B8AE77AD}"/>
              </a:ext>
            </a:extLst>
          </p:cNvPr>
          <p:cNvSpPr txBox="1">
            <a:spLocks/>
          </p:cNvSpPr>
          <p:nvPr/>
        </p:nvSpPr>
        <p:spPr>
          <a:xfrm>
            <a:off x="977272" y="567232"/>
            <a:ext cx="10237455" cy="603740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APPROACH 1: JACCARD SIMILARITY</a:t>
            </a: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srgbClr val="F669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129075AB-A220-4AFC-B862-DB5D08A243B9}"/>
              </a:ext>
            </a:extLst>
          </p:cNvPr>
          <p:cNvSpPr txBox="1">
            <a:spLocks/>
          </p:cNvSpPr>
          <p:nvPr/>
        </p:nvSpPr>
        <p:spPr>
          <a:xfrm>
            <a:off x="0" y="6580617"/>
            <a:ext cx="11889698" cy="20178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67BE673-5257-44D9-AD12-4114A3DEA749}"/>
              </a:ext>
            </a:extLst>
          </p:cNvPr>
          <p:cNvGraphicFramePr>
            <a:graphicFrameLocks noGrp="1"/>
          </p:cNvGraphicFramePr>
          <p:nvPr/>
        </p:nvGraphicFramePr>
        <p:xfrm>
          <a:off x="977273" y="1364239"/>
          <a:ext cx="10237454" cy="2967789"/>
        </p:xfrm>
        <a:graphic>
          <a:graphicData uri="http://schemas.openxmlformats.org/drawingml/2006/table">
            <a:tbl>
              <a:tblPr/>
              <a:tblGrid>
                <a:gridCol w="690166">
                  <a:extLst>
                    <a:ext uri="{9D8B030D-6E8A-4147-A177-3AD203B41FA5}">
                      <a16:colId xmlns:a16="http://schemas.microsoft.com/office/drawing/2014/main" val="3649578543"/>
                    </a:ext>
                  </a:extLst>
                </a:gridCol>
                <a:gridCol w="1883576">
                  <a:extLst>
                    <a:ext uri="{9D8B030D-6E8A-4147-A177-3AD203B41FA5}">
                      <a16:colId xmlns:a16="http://schemas.microsoft.com/office/drawing/2014/main" val="4077860993"/>
                    </a:ext>
                  </a:extLst>
                </a:gridCol>
                <a:gridCol w="1883576">
                  <a:extLst>
                    <a:ext uri="{9D8B030D-6E8A-4147-A177-3AD203B41FA5}">
                      <a16:colId xmlns:a16="http://schemas.microsoft.com/office/drawing/2014/main" val="3282183796"/>
                    </a:ext>
                  </a:extLst>
                </a:gridCol>
                <a:gridCol w="1092762">
                  <a:extLst>
                    <a:ext uri="{9D8B030D-6E8A-4147-A177-3AD203B41FA5}">
                      <a16:colId xmlns:a16="http://schemas.microsoft.com/office/drawing/2014/main" val="4259186378"/>
                    </a:ext>
                  </a:extLst>
                </a:gridCol>
                <a:gridCol w="1035248">
                  <a:extLst>
                    <a:ext uri="{9D8B030D-6E8A-4147-A177-3AD203B41FA5}">
                      <a16:colId xmlns:a16="http://schemas.microsoft.com/office/drawing/2014/main" val="1455159294"/>
                    </a:ext>
                  </a:extLst>
                </a:gridCol>
                <a:gridCol w="1078384">
                  <a:extLst>
                    <a:ext uri="{9D8B030D-6E8A-4147-A177-3AD203B41FA5}">
                      <a16:colId xmlns:a16="http://schemas.microsoft.com/office/drawing/2014/main" val="1902850823"/>
                    </a:ext>
                  </a:extLst>
                </a:gridCol>
                <a:gridCol w="1883576">
                  <a:extLst>
                    <a:ext uri="{9D8B030D-6E8A-4147-A177-3AD203B41FA5}">
                      <a16:colId xmlns:a16="http://schemas.microsoft.com/office/drawing/2014/main" val="878401376"/>
                    </a:ext>
                  </a:extLst>
                </a:gridCol>
                <a:gridCol w="690166">
                  <a:extLst>
                    <a:ext uri="{9D8B030D-6E8A-4147-A177-3AD203B41FA5}">
                      <a16:colId xmlns:a16="http://schemas.microsoft.com/office/drawing/2014/main" val="1923968134"/>
                    </a:ext>
                  </a:extLst>
                </a:gridCol>
              </a:tblGrid>
              <a:tr h="79292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Spider-Man: No Way Home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Spider-Man: Far From Home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 Strange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Friday the 13th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Monster House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Madagascar: Escape 2 Africa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Toy Story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008136"/>
                  </a:ext>
                </a:extLst>
              </a:tr>
              <a:tr h="5437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222079"/>
                  </a:ext>
                </a:extLst>
              </a:tr>
              <a:tr h="5437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B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13132"/>
                  </a:ext>
                </a:extLst>
              </a:tr>
              <a:tr h="5437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C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884729"/>
                  </a:ext>
                </a:extLst>
              </a:tr>
              <a:tr h="5437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5223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4D6B18E-912E-4960-8DF2-250683533D3E}"/>
              </a:ext>
            </a:extLst>
          </p:cNvPr>
          <p:cNvSpPr txBox="1"/>
          <p:nvPr/>
        </p:nvSpPr>
        <p:spPr>
          <a:xfrm>
            <a:off x="977272" y="4885151"/>
            <a:ext cx="10237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sim(A,B) = |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∩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rB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| / |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rA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 ∪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rB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|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sim(A,B) = 1/5; sim(A,C) = 2/4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sim(A,B) &lt; sim(A,C)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Ignores rating values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950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74051D5-F713-4439-80FD-C0F1B8AE77AD}"/>
              </a:ext>
            </a:extLst>
          </p:cNvPr>
          <p:cNvSpPr txBox="1">
            <a:spLocks/>
          </p:cNvSpPr>
          <p:nvPr/>
        </p:nvSpPr>
        <p:spPr>
          <a:xfrm>
            <a:off x="977271" y="567232"/>
            <a:ext cx="10237455" cy="603740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APPROACH 2: COSINE SIMILARITY</a:t>
            </a: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srgbClr val="F669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129075AB-A220-4AFC-B862-DB5D08A243B9}"/>
              </a:ext>
            </a:extLst>
          </p:cNvPr>
          <p:cNvSpPr txBox="1">
            <a:spLocks/>
          </p:cNvSpPr>
          <p:nvPr/>
        </p:nvSpPr>
        <p:spPr>
          <a:xfrm>
            <a:off x="0" y="6580617"/>
            <a:ext cx="11889698" cy="20178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67BE673-5257-44D9-AD12-4114A3DEA749}"/>
              </a:ext>
            </a:extLst>
          </p:cNvPr>
          <p:cNvGraphicFramePr>
            <a:graphicFrameLocks noGrp="1"/>
          </p:cNvGraphicFramePr>
          <p:nvPr/>
        </p:nvGraphicFramePr>
        <p:xfrm>
          <a:off x="977273" y="1364239"/>
          <a:ext cx="10237454" cy="2967789"/>
        </p:xfrm>
        <a:graphic>
          <a:graphicData uri="http://schemas.openxmlformats.org/drawingml/2006/table">
            <a:tbl>
              <a:tblPr/>
              <a:tblGrid>
                <a:gridCol w="690166">
                  <a:extLst>
                    <a:ext uri="{9D8B030D-6E8A-4147-A177-3AD203B41FA5}">
                      <a16:colId xmlns:a16="http://schemas.microsoft.com/office/drawing/2014/main" val="3649578543"/>
                    </a:ext>
                  </a:extLst>
                </a:gridCol>
                <a:gridCol w="1883576">
                  <a:extLst>
                    <a:ext uri="{9D8B030D-6E8A-4147-A177-3AD203B41FA5}">
                      <a16:colId xmlns:a16="http://schemas.microsoft.com/office/drawing/2014/main" val="4077860993"/>
                    </a:ext>
                  </a:extLst>
                </a:gridCol>
                <a:gridCol w="1883576">
                  <a:extLst>
                    <a:ext uri="{9D8B030D-6E8A-4147-A177-3AD203B41FA5}">
                      <a16:colId xmlns:a16="http://schemas.microsoft.com/office/drawing/2014/main" val="3282183796"/>
                    </a:ext>
                  </a:extLst>
                </a:gridCol>
                <a:gridCol w="1092762">
                  <a:extLst>
                    <a:ext uri="{9D8B030D-6E8A-4147-A177-3AD203B41FA5}">
                      <a16:colId xmlns:a16="http://schemas.microsoft.com/office/drawing/2014/main" val="4259186378"/>
                    </a:ext>
                  </a:extLst>
                </a:gridCol>
                <a:gridCol w="1035248">
                  <a:extLst>
                    <a:ext uri="{9D8B030D-6E8A-4147-A177-3AD203B41FA5}">
                      <a16:colId xmlns:a16="http://schemas.microsoft.com/office/drawing/2014/main" val="1455159294"/>
                    </a:ext>
                  </a:extLst>
                </a:gridCol>
                <a:gridCol w="1078384">
                  <a:extLst>
                    <a:ext uri="{9D8B030D-6E8A-4147-A177-3AD203B41FA5}">
                      <a16:colId xmlns:a16="http://schemas.microsoft.com/office/drawing/2014/main" val="1902850823"/>
                    </a:ext>
                  </a:extLst>
                </a:gridCol>
                <a:gridCol w="1883576">
                  <a:extLst>
                    <a:ext uri="{9D8B030D-6E8A-4147-A177-3AD203B41FA5}">
                      <a16:colId xmlns:a16="http://schemas.microsoft.com/office/drawing/2014/main" val="878401376"/>
                    </a:ext>
                  </a:extLst>
                </a:gridCol>
                <a:gridCol w="690166">
                  <a:extLst>
                    <a:ext uri="{9D8B030D-6E8A-4147-A177-3AD203B41FA5}">
                      <a16:colId xmlns:a16="http://schemas.microsoft.com/office/drawing/2014/main" val="1923968134"/>
                    </a:ext>
                  </a:extLst>
                </a:gridCol>
              </a:tblGrid>
              <a:tr h="79292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Spider-Man: No Way Home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Spider-Man: Far From Home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 Strange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Friday the 13th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Monster House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Madagascar: Escape 2 Africa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Toy Story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008136"/>
                  </a:ext>
                </a:extLst>
              </a:tr>
              <a:tr h="5437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222079"/>
                  </a:ext>
                </a:extLst>
              </a:tr>
              <a:tr h="5437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B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13132"/>
                  </a:ext>
                </a:extLst>
              </a:tr>
              <a:tr h="5437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C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884729"/>
                  </a:ext>
                </a:extLst>
              </a:tr>
              <a:tr h="5437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5223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4D6B18E-912E-4960-8DF2-250683533D3E}"/>
              </a:ext>
            </a:extLst>
          </p:cNvPr>
          <p:cNvSpPr txBox="1"/>
          <p:nvPr/>
        </p:nvSpPr>
        <p:spPr>
          <a:xfrm>
            <a:off x="977272" y="4885151"/>
            <a:ext cx="10237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sim(A,B) = cos(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rA,rB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sim(A,B) = 0.38; sim(A,C) = 0.32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sim(A,B) &gt; sim(A,C), but not by much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Treats missing ratings as negative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514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74051D5-F713-4439-80FD-C0F1B8AE77AD}"/>
              </a:ext>
            </a:extLst>
          </p:cNvPr>
          <p:cNvSpPr txBox="1">
            <a:spLocks/>
          </p:cNvSpPr>
          <p:nvPr/>
        </p:nvSpPr>
        <p:spPr>
          <a:xfrm>
            <a:off x="977271" y="568106"/>
            <a:ext cx="10237455" cy="603740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APPROACH 3: PEARSON COEFFICIENT (OR) CENTERED COSINE SIMILARITY</a:t>
            </a: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srgbClr val="F669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129075AB-A220-4AFC-B862-DB5D08A243B9}"/>
              </a:ext>
            </a:extLst>
          </p:cNvPr>
          <p:cNvSpPr txBox="1">
            <a:spLocks/>
          </p:cNvSpPr>
          <p:nvPr/>
        </p:nvSpPr>
        <p:spPr>
          <a:xfrm>
            <a:off x="0" y="6580617"/>
            <a:ext cx="11889698" cy="20178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67BE673-5257-44D9-AD12-4114A3DEA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064454"/>
              </p:ext>
            </p:extLst>
          </p:nvPr>
        </p:nvGraphicFramePr>
        <p:xfrm>
          <a:off x="977271" y="1945105"/>
          <a:ext cx="10237454" cy="2967789"/>
        </p:xfrm>
        <a:graphic>
          <a:graphicData uri="http://schemas.openxmlformats.org/drawingml/2006/table">
            <a:tbl>
              <a:tblPr/>
              <a:tblGrid>
                <a:gridCol w="646577">
                  <a:extLst>
                    <a:ext uri="{9D8B030D-6E8A-4147-A177-3AD203B41FA5}">
                      <a16:colId xmlns:a16="http://schemas.microsoft.com/office/drawing/2014/main" val="3649578543"/>
                    </a:ext>
                  </a:extLst>
                </a:gridCol>
                <a:gridCol w="1764613">
                  <a:extLst>
                    <a:ext uri="{9D8B030D-6E8A-4147-A177-3AD203B41FA5}">
                      <a16:colId xmlns:a16="http://schemas.microsoft.com/office/drawing/2014/main" val="4077860993"/>
                    </a:ext>
                  </a:extLst>
                </a:gridCol>
                <a:gridCol w="1764613">
                  <a:extLst>
                    <a:ext uri="{9D8B030D-6E8A-4147-A177-3AD203B41FA5}">
                      <a16:colId xmlns:a16="http://schemas.microsoft.com/office/drawing/2014/main" val="3282183796"/>
                    </a:ext>
                  </a:extLst>
                </a:gridCol>
                <a:gridCol w="1023745">
                  <a:extLst>
                    <a:ext uri="{9D8B030D-6E8A-4147-A177-3AD203B41FA5}">
                      <a16:colId xmlns:a16="http://schemas.microsoft.com/office/drawing/2014/main" val="4259186378"/>
                    </a:ext>
                  </a:extLst>
                </a:gridCol>
                <a:gridCol w="969864">
                  <a:extLst>
                    <a:ext uri="{9D8B030D-6E8A-4147-A177-3AD203B41FA5}">
                      <a16:colId xmlns:a16="http://schemas.microsoft.com/office/drawing/2014/main" val="1455159294"/>
                    </a:ext>
                  </a:extLst>
                </a:gridCol>
                <a:gridCol w="1010275">
                  <a:extLst>
                    <a:ext uri="{9D8B030D-6E8A-4147-A177-3AD203B41FA5}">
                      <a16:colId xmlns:a16="http://schemas.microsoft.com/office/drawing/2014/main" val="1902850823"/>
                    </a:ext>
                  </a:extLst>
                </a:gridCol>
                <a:gridCol w="1764613">
                  <a:extLst>
                    <a:ext uri="{9D8B030D-6E8A-4147-A177-3AD203B41FA5}">
                      <a16:colId xmlns:a16="http://schemas.microsoft.com/office/drawing/2014/main" val="878401376"/>
                    </a:ext>
                  </a:extLst>
                </a:gridCol>
                <a:gridCol w="646577">
                  <a:extLst>
                    <a:ext uri="{9D8B030D-6E8A-4147-A177-3AD203B41FA5}">
                      <a16:colId xmlns:a16="http://schemas.microsoft.com/office/drawing/2014/main" val="1923968134"/>
                    </a:ext>
                  </a:extLst>
                </a:gridCol>
                <a:gridCol w="646577">
                  <a:extLst>
                    <a:ext uri="{9D8B030D-6E8A-4147-A177-3AD203B41FA5}">
                      <a16:colId xmlns:a16="http://schemas.microsoft.com/office/drawing/2014/main" val="801299490"/>
                    </a:ext>
                  </a:extLst>
                </a:gridCol>
              </a:tblGrid>
              <a:tr h="79292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Spider-Man: No Way Home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Spider-Man: Far From Home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 Strange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Friday the 13th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Monster House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Madagascar: Escape 2 Africa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Toy Story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008136"/>
                  </a:ext>
                </a:extLst>
              </a:tr>
              <a:tr h="5437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222079"/>
                  </a:ext>
                </a:extLst>
              </a:tr>
              <a:tr h="5437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B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14/3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13132"/>
                  </a:ext>
                </a:extLst>
              </a:tr>
              <a:tr h="5437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C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11/3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884729"/>
                  </a:ext>
                </a:extLst>
              </a:tr>
              <a:tr h="5437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5223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ECBA178-3C6D-44B8-B89D-D90DF3A5702A}"/>
              </a:ext>
            </a:extLst>
          </p:cNvPr>
          <p:cNvSpPr txBox="1"/>
          <p:nvPr/>
        </p:nvSpPr>
        <p:spPr>
          <a:xfrm>
            <a:off x="977270" y="5407157"/>
            <a:ext cx="1023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Normalize ratings by subtracting row mean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228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74051D5-F713-4439-80FD-C0F1B8AE77AD}"/>
              </a:ext>
            </a:extLst>
          </p:cNvPr>
          <p:cNvSpPr txBox="1">
            <a:spLocks/>
          </p:cNvSpPr>
          <p:nvPr/>
        </p:nvSpPr>
        <p:spPr>
          <a:xfrm>
            <a:off x="977273" y="513164"/>
            <a:ext cx="10237455" cy="603740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APPROACH 3: PEARSON COEFFICIENT (OR) CENTERED COSINE SIMILARITY</a:t>
            </a: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srgbClr val="F669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129075AB-A220-4AFC-B862-DB5D08A243B9}"/>
              </a:ext>
            </a:extLst>
          </p:cNvPr>
          <p:cNvSpPr txBox="1">
            <a:spLocks/>
          </p:cNvSpPr>
          <p:nvPr/>
        </p:nvSpPr>
        <p:spPr>
          <a:xfrm>
            <a:off x="0" y="6580617"/>
            <a:ext cx="11889698" cy="20178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67BE673-5257-44D9-AD12-4114A3DEA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191938"/>
              </p:ext>
            </p:extLst>
          </p:nvPr>
        </p:nvGraphicFramePr>
        <p:xfrm>
          <a:off x="977272" y="1825011"/>
          <a:ext cx="10237454" cy="2967789"/>
        </p:xfrm>
        <a:graphic>
          <a:graphicData uri="http://schemas.openxmlformats.org/drawingml/2006/table">
            <a:tbl>
              <a:tblPr/>
              <a:tblGrid>
                <a:gridCol w="646577">
                  <a:extLst>
                    <a:ext uri="{9D8B030D-6E8A-4147-A177-3AD203B41FA5}">
                      <a16:colId xmlns:a16="http://schemas.microsoft.com/office/drawing/2014/main" val="3649578543"/>
                    </a:ext>
                  </a:extLst>
                </a:gridCol>
                <a:gridCol w="1764613">
                  <a:extLst>
                    <a:ext uri="{9D8B030D-6E8A-4147-A177-3AD203B41FA5}">
                      <a16:colId xmlns:a16="http://schemas.microsoft.com/office/drawing/2014/main" val="4077860993"/>
                    </a:ext>
                  </a:extLst>
                </a:gridCol>
                <a:gridCol w="1764613">
                  <a:extLst>
                    <a:ext uri="{9D8B030D-6E8A-4147-A177-3AD203B41FA5}">
                      <a16:colId xmlns:a16="http://schemas.microsoft.com/office/drawing/2014/main" val="3282183796"/>
                    </a:ext>
                  </a:extLst>
                </a:gridCol>
                <a:gridCol w="1023745">
                  <a:extLst>
                    <a:ext uri="{9D8B030D-6E8A-4147-A177-3AD203B41FA5}">
                      <a16:colId xmlns:a16="http://schemas.microsoft.com/office/drawing/2014/main" val="4259186378"/>
                    </a:ext>
                  </a:extLst>
                </a:gridCol>
                <a:gridCol w="969864">
                  <a:extLst>
                    <a:ext uri="{9D8B030D-6E8A-4147-A177-3AD203B41FA5}">
                      <a16:colId xmlns:a16="http://schemas.microsoft.com/office/drawing/2014/main" val="1455159294"/>
                    </a:ext>
                  </a:extLst>
                </a:gridCol>
                <a:gridCol w="1010275">
                  <a:extLst>
                    <a:ext uri="{9D8B030D-6E8A-4147-A177-3AD203B41FA5}">
                      <a16:colId xmlns:a16="http://schemas.microsoft.com/office/drawing/2014/main" val="1902850823"/>
                    </a:ext>
                  </a:extLst>
                </a:gridCol>
                <a:gridCol w="1764613">
                  <a:extLst>
                    <a:ext uri="{9D8B030D-6E8A-4147-A177-3AD203B41FA5}">
                      <a16:colId xmlns:a16="http://schemas.microsoft.com/office/drawing/2014/main" val="878401376"/>
                    </a:ext>
                  </a:extLst>
                </a:gridCol>
                <a:gridCol w="646577">
                  <a:extLst>
                    <a:ext uri="{9D8B030D-6E8A-4147-A177-3AD203B41FA5}">
                      <a16:colId xmlns:a16="http://schemas.microsoft.com/office/drawing/2014/main" val="1923968134"/>
                    </a:ext>
                  </a:extLst>
                </a:gridCol>
                <a:gridCol w="646577">
                  <a:extLst>
                    <a:ext uri="{9D8B030D-6E8A-4147-A177-3AD203B41FA5}">
                      <a16:colId xmlns:a16="http://schemas.microsoft.com/office/drawing/2014/main" val="801299490"/>
                    </a:ext>
                  </a:extLst>
                </a:gridCol>
              </a:tblGrid>
              <a:tr h="79292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Spider-Man: No Way Home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Spider-Man: Far From Home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 Strange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Friday the 13th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Monster House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Madagascar: Escape 2 Africa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Toy Story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008136"/>
                  </a:ext>
                </a:extLst>
              </a:tr>
              <a:tr h="5437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222079"/>
                  </a:ext>
                </a:extLst>
              </a:tr>
              <a:tr h="5437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B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14/3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13132"/>
                  </a:ext>
                </a:extLst>
              </a:tr>
              <a:tr h="5437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C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11/3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884729"/>
                  </a:ext>
                </a:extLst>
              </a:tr>
              <a:tr h="54371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5223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4D6B18E-912E-4960-8DF2-250683533D3E}"/>
              </a:ext>
            </a:extLst>
          </p:cNvPr>
          <p:cNvSpPr txBox="1"/>
          <p:nvPr/>
        </p:nvSpPr>
        <p:spPr>
          <a:xfrm>
            <a:off x="977272" y="4994220"/>
            <a:ext cx="10237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sim(A,B) = cos(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rA,rB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 = 0.09; sim(A,C) = -0.56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sim(A,B) &gt; sim(A,C)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Captures intuition better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Missing ratings treated as “average”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Handles “tough raters” as “easy raters”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300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B49675-2C6F-4E74-BB87-3F268329E547}"/>
              </a:ext>
            </a:extLst>
          </p:cNvPr>
          <p:cNvSpPr txBox="1"/>
          <p:nvPr/>
        </p:nvSpPr>
        <p:spPr>
          <a:xfrm>
            <a:off x="0" y="590444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RESULTS OF USER-BASED COLLABORATIVE FILTERING</a:t>
            </a:r>
            <a:endParaRPr kumimoji="0" lang="en-IN" sz="3700" b="1" i="0" u="none" strike="noStrike" kern="1200" cap="none" spc="0" normalizeH="0" baseline="0" noProof="0" dirty="0">
              <a:ln>
                <a:noFill/>
              </a:ln>
              <a:solidFill>
                <a:srgbClr val="F669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3D78A-2E1B-42DE-A729-DD60B6829996}"/>
              </a:ext>
            </a:extLst>
          </p:cNvPr>
          <p:cNvSpPr txBox="1">
            <a:spLocks/>
          </p:cNvSpPr>
          <p:nvPr/>
        </p:nvSpPr>
        <p:spPr>
          <a:xfrm>
            <a:off x="0" y="6580617"/>
            <a:ext cx="11889698" cy="20178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D99E3-DF97-4F12-BEA6-1FF97EE1F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224" y="2572063"/>
            <a:ext cx="5446911" cy="350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22690-A4FC-4949-9C3C-DAB93622B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96"/>
          <a:stretch/>
        </p:blipFill>
        <p:spPr>
          <a:xfrm>
            <a:off x="284389" y="2572063"/>
            <a:ext cx="5483210" cy="35052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CDE761-3041-4465-A55D-FCBB5757936B}"/>
              </a:ext>
            </a:extLst>
          </p:cNvPr>
          <p:cNvCxnSpPr>
            <a:cxnSpLocks/>
          </p:cNvCxnSpPr>
          <p:nvPr/>
        </p:nvCxnSpPr>
        <p:spPr>
          <a:xfrm>
            <a:off x="88825" y="1722374"/>
            <a:ext cx="11800873" cy="0"/>
          </a:xfrm>
          <a:prstGeom prst="line">
            <a:avLst/>
          </a:prstGeom>
          <a:ln w="31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35F811-040C-43BB-B132-7A5A28616F1C}"/>
              </a:ext>
            </a:extLst>
          </p:cNvPr>
          <p:cNvCxnSpPr>
            <a:cxnSpLocks/>
          </p:cNvCxnSpPr>
          <p:nvPr/>
        </p:nvCxnSpPr>
        <p:spPr>
          <a:xfrm>
            <a:off x="5989262" y="1722374"/>
            <a:ext cx="0" cy="5135626"/>
          </a:xfrm>
          <a:prstGeom prst="line">
            <a:avLst/>
          </a:prstGeom>
          <a:ln w="31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BE1E2DB-CF7A-461F-9D8D-BDA246AA7C2F}"/>
              </a:ext>
            </a:extLst>
          </p:cNvPr>
          <p:cNvSpPr txBox="1"/>
          <p:nvPr/>
        </p:nvSpPr>
        <p:spPr>
          <a:xfrm>
            <a:off x="464787" y="1962553"/>
            <a:ext cx="5122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all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Sample data of movies rated ‘5’ by User 333</a:t>
            </a:r>
            <a:endParaRPr kumimoji="0" lang="en-IN" sz="1400" b="1" i="0" u="none" strike="noStrike" kern="1200" cap="all" spc="0" normalizeH="0" baseline="0" noProof="0" dirty="0">
              <a:ln>
                <a:noFill/>
              </a:ln>
              <a:solidFill>
                <a:srgbClr val="F669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DAAB1-C66B-46DA-9DC6-934C18869A04}"/>
              </a:ext>
            </a:extLst>
          </p:cNvPr>
          <p:cNvSpPr txBox="1"/>
          <p:nvPr/>
        </p:nvSpPr>
        <p:spPr>
          <a:xfrm>
            <a:off x="6409472" y="1971899"/>
            <a:ext cx="5122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all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Movies recommended to User 333</a:t>
            </a:r>
            <a:endParaRPr kumimoji="0" lang="en-IN" sz="1400" b="1" i="0" u="none" strike="noStrike" kern="1200" cap="all" spc="0" normalizeH="0" baseline="0" noProof="0" dirty="0">
              <a:ln>
                <a:noFill/>
              </a:ln>
              <a:solidFill>
                <a:srgbClr val="F669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059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9949B0A-4798-4DE7-A48E-D9D45448B8BF}"/>
              </a:ext>
            </a:extLst>
          </p:cNvPr>
          <p:cNvSpPr txBox="1">
            <a:spLocks/>
          </p:cNvSpPr>
          <p:nvPr/>
        </p:nvSpPr>
        <p:spPr>
          <a:xfrm>
            <a:off x="-3291" y="562076"/>
            <a:ext cx="12192000" cy="6037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700" b="1" dirty="0">
                <a:solidFill>
                  <a:schemeClr val="accent1"/>
                </a:solidFill>
                <a:latin typeface="Arial"/>
                <a:cs typeface="Arial"/>
              </a:rPr>
              <a:t>THE PROCESS</a:t>
            </a:r>
            <a:endParaRPr lang="en-US" sz="3700" b="1" dirty="0">
              <a:solidFill>
                <a:schemeClr val="accent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C0D76A-42A5-4E4B-ABC5-1726C9867EED}"/>
              </a:ext>
            </a:extLst>
          </p:cNvPr>
          <p:cNvSpPr/>
          <p:nvPr/>
        </p:nvSpPr>
        <p:spPr>
          <a:xfrm>
            <a:off x="326213" y="1569781"/>
            <a:ext cx="5769788" cy="399850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Identifying the Dataset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Data Pre-processing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Exploratory Data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Identifying and Building the ML models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Data Validation and Movie Recommendation</a:t>
            </a:r>
          </a:p>
        </p:txBody>
      </p:sp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16DD2FB4-5EF3-46BF-B101-0E7643AC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449" y="1569780"/>
            <a:ext cx="4005458" cy="2456309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01808C59-2053-40FC-AEA0-3B07994CA6A2}"/>
              </a:ext>
            </a:extLst>
          </p:cNvPr>
          <p:cNvSpPr txBox="1">
            <a:spLocks/>
          </p:cNvSpPr>
          <p:nvPr/>
        </p:nvSpPr>
        <p:spPr>
          <a:xfrm>
            <a:off x="0" y="6580617"/>
            <a:ext cx="11889698" cy="20178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1100" dirty="0">
                <a:solidFill>
                  <a:prstClr val="black"/>
                </a:solidFill>
              </a:rPr>
              <a:t>RIT | MS Data Science | Fall 2021 | DSCI 633 | Final Project</a:t>
            </a:r>
            <a:endParaRPr lang="en-US" sz="1100" b="0" dirty="0"/>
          </a:p>
          <a:p>
            <a:pPr algn="r" defTabSz="1088633"/>
            <a:endParaRPr lang="en-GB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64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B49675-2C6F-4E74-BB87-3F268329E547}"/>
              </a:ext>
            </a:extLst>
          </p:cNvPr>
          <p:cNvSpPr txBox="1"/>
          <p:nvPr/>
        </p:nvSpPr>
        <p:spPr>
          <a:xfrm>
            <a:off x="0" y="513035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PROS AND CONS OF USER-BASED COLLABORATIVE FILTERING</a:t>
            </a:r>
            <a:endParaRPr kumimoji="0" lang="en-IN" sz="3700" b="1" i="0" u="none" strike="noStrike" kern="1200" cap="none" spc="0" normalizeH="0" baseline="0" noProof="0" dirty="0">
              <a:ln>
                <a:noFill/>
              </a:ln>
              <a:solidFill>
                <a:srgbClr val="F669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3D78A-2E1B-42DE-A729-DD60B6829996}"/>
              </a:ext>
            </a:extLst>
          </p:cNvPr>
          <p:cNvSpPr txBox="1">
            <a:spLocks/>
          </p:cNvSpPr>
          <p:nvPr/>
        </p:nvSpPr>
        <p:spPr>
          <a:xfrm>
            <a:off x="0" y="6580617"/>
            <a:ext cx="11889698" cy="20178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CDE761-3041-4465-A55D-FCBB5757936B}"/>
              </a:ext>
            </a:extLst>
          </p:cNvPr>
          <p:cNvCxnSpPr>
            <a:cxnSpLocks/>
          </p:cNvCxnSpPr>
          <p:nvPr/>
        </p:nvCxnSpPr>
        <p:spPr>
          <a:xfrm>
            <a:off x="195563" y="1729338"/>
            <a:ext cx="11800873" cy="0"/>
          </a:xfrm>
          <a:prstGeom prst="line">
            <a:avLst/>
          </a:prstGeom>
          <a:ln w="31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35F811-040C-43BB-B132-7A5A28616F1C}"/>
              </a:ext>
            </a:extLst>
          </p:cNvPr>
          <p:cNvCxnSpPr>
            <a:cxnSpLocks/>
          </p:cNvCxnSpPr>
          <p:nvPr/>
        </p:nvCxnSpPr>
        <p:spPr>
          <a:xfrm flipH="1">
            <a:off x="6095999" y="1729338"/>
            <a:ext cx="1" cy="5128662"/>
          </a:xfrm>
          <a:prstGeom prst="line">
            <a:avLst/>
          </a:prstGeom>
          <a:ln w="31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BE1E2DB-CF7A-461F-9D8D-BDA246AA7C2F}"/>
              </a:ext>
            </a:extLst>
          </p:cNvPr>
          <p:cNvSpPr txBox="1"/>
          <p:nvPr/>
        </p:nvSpPr>
        <p:spPr>
          <a:xfrm>
            <a:off x="481325" y="2123404"/>
            <a:ext cx="5122413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PROS</a:t>
            </a:r>
            <a:endParaRPr kumimoji="0" lang="en-IN" sz="1600" b="1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DAAB1-C66B-46DA-9DC6-934C18869A04}"/>
              </a:ext>
            </a:extLst>
          </p:cNvPr>
          <p:cNvSpPr txBox="1"/>
          <p:nvPr/>
        </p:nvSpPr>
        <p:spPr>
          <a:xfrm>
            <a:off x="6678462" y="2123404"/>
            <a:ext cx="512241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</a:t>
            </a:r>
            <a:endParaRPr kumimoji="0" lang="en-IN" sz="1800" b="1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4E2012-F949-49C4-AD9A-E8BB4C42F511}"/>
              </a:ext>
            </a:extLst>
          </p:cNvPr>
          <p:cNvSpPr txBox="1"/>
          <p:nvPr/>
        </p:nvSpPr>
        <p:spPr>
          <a:xfrm>
            <a:off x="391125" y="2936540"/>
            <a:ext cx="53028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Greater diversity in the recommendation process.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charter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Performance of user-based recommenders keeps improving (albeit very slightly) as neighborhood sizes are increased.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chart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chart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charter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51A90D-9568-4189-8259-E36D90F7B865}"/>
              </a:ext>
            </a:extLst>
          </p:cNvPr>
          <p:cNvSpPr txBox="1"/>
          <p:nvPr/>
        </p:nvSpPr>
        <p:spPr>
          <a:xfrm>
            <a:off x="6427387" y="2936540"/>
            <a:ext cx="53734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Sparsity: The percentage of people who rate items is really low.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charter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Cold-start: New users will have no to little information about them to be compared with other users.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charter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Scalability: The more users there are in the system, the greater the cost of finding the nearest K neighbors will be.</a:t>
            </a:r>
          </a:p>
        </p:txBody>
      </p:sp>
    </p:spTree>
    <p:extLst>
      <p:ext uri="{BB962C8B-B14F-4D97-AF65-F5344CB8AC3E}">
        <p14:creationId xmlns:p14="http://schemas.microsoft.com/office/powerpoint/2010/main" val="160836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0FADFB4-0A2A-4041-9166-8370DFC71D01}"/>
              </a:ext>
            </a:extLst>
          </p:cNvPr>
          <p:cNvSpPr txBox="1"/>
          <p:nvPr/>
        </p:nvSpPr>
        <p:spPr>
          <a:xfrm>
            <a:off x="827114" y="5563615"/>
            <a:ext cx="10731154" cy="637774"/>
          </a:xfrm>
          <a:prstGeom prst="rect">
            <a:avLst/>
          </a:prstGeom>
          <a:noFill/>
          <a:ln>
            <a:solidFill>
              <a:srgbClr val="00677F"/>
            </a:solidFill>
          </a:ln>
        </p:spPr>
        <p:txBody>
          <a:bodyPr wrap="square" lIns="71963" tIns="71963" rIns="71963" bIns="71963" rtlCol="0" anchor="t">
            <a:spAutoFit/>
          </a:bodyPr>
          <a:lstStyle/>
          <a:p>
            <a:pPr marL="454025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After implementing the recommendation system with a manual approach (which was very inefficient) we decided to implement an user type collaborative filtering with different approach 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F2D42B69-3937-4F7D-8DF2-008FDA9CF1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82909" y="1428895"/>
            <a:ext cx="10981679" cy="4848793"/>
          </a:xfrm>
          <a:prstGeom prst="rect">
            <a:avLst/>
          </a:prstGeom>
          <a:noFill/>
          <a:ln w="12700" algn="ctr">
            <a:solidFill>
              <a:srgbClr val="969696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896" tIns="54448" rIns="108896" bIns="54448" anchor="ctr"/>
          <a:lstStyle>
            <a:lvl1pPr eaLnBrk="0" hangingPunct="0">
              <a:lnSpc>
                <a:spcPct val="108000"/>
              </a:lnSpc>
              <a:spcAft>
                <a:spcPct val="42000"/>
              </a:spcAft>
              <a:defRPr sz="2000">
                <a:solidFill>
                  <a:schemeClr val="tx1"/>
                </a:solidFill>
                <a:latin typeface="CorpoS" pitchFamily="2" charset="0"/>
              </a:defRPr>
            </a:lvl1pPr>
            <a:lvl2pPr marL="742950" indent="-28575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2pPr>
            <a:lvl3pPr marL="11430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3pPr>
            <a:lvl4pPr marL="16002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4pPr>
            <a:lvl5pPr marL="20574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5pPr>
            <a:lvl6pPr marL="25146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6pPr>
            <a:lvl7pPr marL="29718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7pPr>
            <a:lvl8pPr marL="34290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8pPr>
            <a:lvl9pPr marL="38862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poS" pitchFamily="2" charset="0"/>
              <a:ea typeface="+mn-ea"/>
              <a:cs typeface="Arial" charset="0"/>
            </a:endParaRPr>
          </a:p>
        </p:txBody>
      </p:sp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F5AA5F9A-373E-4B7C-A38A-B8F2E2502D7C}"/>
              </a:ext>
            </a:extLst>
          </p:cNvPr>
          <p:cNvSpPr txBox="1">
            <a:spLocks/>
          </p:cNvSpPr>
          <p:nvPr/>
        </p:nvSpPr>
        <p:spPr>
          <a:xfrm>
            <a:off x="-344983" y="6463879"/>
            <a:ext cx="12192000" cy="21600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												RIT | MS Data Science | Fall 2021 | DSCI 633 | Final Project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9EDD7D8D-A766-48FD-9BCB-D1724D0B7CFF}"/>
              </a:ext>
            </a:extLst>
          </p:cNvPr>
          <p:cNvSpPr txBox="1">
            <a:spLocks/>
          </p:cNvSpPr>
          <p:nvPr/>
        </p:nvSpPr>
        <p:spPr>
          <a:xfrm>
            <a:off x="574141" y="684545"/>
            <a:ext cx="10990447" cy="60374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1" i="0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COLLABORATIVE FILTERING AGAIN!</a:t>
            </a:r>
            <a:endParaRPr kumimoji="0" lang="en-IN" b="1" i="0" strike="noStrike" kern="1200" cap="none" spc="0" normalizeH="0" baseline="0" noProof="0" dirty="0">
              <a:ln>
                <a:noFill/>
              </a:ln>
              <a:solidFill>
                <a:srgbClr val="F669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Arial"/>
            </a:endParaRPr>
          </a:p>
        </p:txBody>
      </p:sp>
      <p:sp>
        <p:nvSpPr>
          <p:cNvPr id="57" name="Pentagon 23">
            <a:extLst>
              <a:ext uri="{FF2B5EF4-FFF2-40B4-BE49-F238E27FC236}">
                <a16:creationId xmlns:a16="http://schemas.microsoft.com/office/drawing/2014/main" id="{9E344B9E-5D1A-4EAF-B914-481621CC12E2}"/>
              </a:ext>
            </a:extLst>
          </p:cNvPr>
          <p:cNvSpPr/>
          <p:nvPr/>
        </p:nvSpPr>
        <p:spPr>
          <a:xfrm>
            <a:off x="577654" y="5556334"/>
            <a:ext cx="685637" cy="72054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63" tIns="71963" rIns="71963" bIns="71963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r CS" pitchFamily="2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5D9886-6333-4AFA-A064-787413D9D970}"/>
              </a:ext>
            </a:extLst>
          </p:cNvPr>
          <p:cNvSpPr/>
          <p:nvPr/>
        </p:nvSpPr>
        <p:spPr>
          <a:xfrm>
            <a:off x="1130275" y="1435778"/>
            <a:ext cx="4523477" cy="437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Collaborative Filtering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ED2B79-48A9-4D20-A64B-7AD53EBBDCC0}"/>
              </a:ext>
            </a:extLst>
          </p:cNvPr>
          <p:cNvSpPr/>
          <p:nvPr/>
        </p:nvSpPr>
        <p:spPr>
          <a:xfrm>
            <a:off x="7056387" y="1443032"/>
            <a:ext cx="4513654" cy="43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Learnings</a:t>
            </a:r>
          </a:p>
        </p:txBody>
      </p:sp>
      <p:pic>
        <p:nvPicPr>
          <p:cNvPr id="9" name="Picture 8" descr="A picture containing watch, clipart&#10;&#10;Description automatically generated">
            <a:extLst>
              <a:ext uri="{FF2B5EF4-FFF2-40B4-BE49-F238E27FC236}">
                <a16:creationId xmlns:a16="http://schemas.microsoft.com/office/drawing/2014/main" id="{3F7935D4-BF33-4A02-8142-918FB8A39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46" y="1443330"/>
            <a:ext cx="526329" cy="437641"/>
          </a:xfrm>
          <a:prstGeom prst="rect">
            <a:avLst/>
          </a:prstGeom>
        </p:spPr>
      </p:pic>
      <p:pic>
        <p:nvPicPr>
          <p:cNvPr id="11" name="Picture 10" descr="A picture containing map&#10;&#10;Description automatically generated">
            <a:extLst>
              <a:ext uri="{FF2B5EF4-FFF2-40B4-BE49-F238E27FC236}">
                <a16:creationId xmlns:a16="http://schemas.microsoft.com/office/drawing/2014/main" id="{BE9FD96C-18D2-4306-BDDD-D167FD4D0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106" y="1443581"/>
            <a:ext cx="527280" cy="4376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E511D10-83E2-44AC-AB79-C3FBDC4C6531}"/>
              </a:ext>
            </a:extLst>
          </p:cNvPr>
          <p:cNvSpPr/>
          <p:nvPr/>
        </p:nvSpPr>
        <p:spPr>
          <a:xfrm>
            <a:off x="6516539" y="3389322"/>
            <a:ext cx="4958909" cy="78188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marR="0" lvl="0" indent="-171450" algn="l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Collaborative filters are expected to increase diversity because they help us discover new products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marR="0" lvl="0" indent="-171450" algn="l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CF284-11A1-4295-ACC4-BF3FC5161738}"/>
              </a:ext>
            </a:extLst>
          </p:cNvPr>
          <p:cNvSpPr/>
          <p:nvPr/>
        </p:nvSpPr>
        <p:spPr>
          <a:xfrm>
            <a:off x="6516539" y="4508211"/>
            <a:ext cx="4958909" cy="78188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marR="0" lvl="0" indent="-171450" algn="l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Collaborative filters help in bringing up personal recommendations unlike content based system</a:t>
            </a:r>
          </a:p>
          <a:p>
            <a:pPr marL="171450" marR="0" lvl="0" indent="-171450" algn="l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A53A47-F9E8-4AFE-90B9-57FDF4BCADF4}"/>
              </a:ext>
            </a:extLst>
          </p:cNvPr>
          <p:cNvSpPr/>
          <p:nvPr/>
        </p:nvSpPr>
        <p:spPr>
          <a:xfrm>
            <a:off x="6521794" y="2202115"/>
            <a:ext cx="4953654" cy="85498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marR="0" lvl="0" indent="-171450" algn="l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User – User Collaborative Filtering </a:t>
            </a:r>
          </a:p>
          <a:p>
            <a:pPr marL="171450" marR="0" lvl="0" indent="-171450" algn="l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Item – Item Collaborative Filtering</a:t>
            </a:r>
          </a:p>
        </p:txBody>
      </p:sp>
      <p:sp>
        <p:nvSpPr>
          <p:cNvPr id="21" name="Flowchart: Extract 20">
            <a:extLst>
              <a:ext uri="{FF2B5EF4-FFF2-40B4-BE49-F238E27FC236}">
                <a16:creationId xmlns:a16="http://schemas.microsoft.com/office/drawing/2014/main" id="{30892889-AFEE-4425-BE0E-A1A0EE73B79E}"/>
              </a:ext>
            </a:extLst>
          </p:cNvPr>
          <p:cNvSpPr/>
          <p:nvPr/>
        </p:nvSpPr>
        <p:spPr>
          <a:xfrm rot="5400000">
            <a:off x="4344735" y="3366768"/>
            <a:ext cx="3696885" cy="196258"/>
          </a:xfrm>
          <a:prstGeom prst="flowChartExtra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7E9FF4-F898-49CD-8A4A-A084EE585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000" y="2073553"/>
            <a:ext cx="3248025" cy="31306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36D81E-E2F5-4E6D-85B6-76115C9FED3A}"/>
              </a:ext>
            </a:extLst>
          </p:cNvPr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31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E2F8D59-60C4-4CDE-9881-753B99665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BB1F7B8-E2EA-4BAE-9DC7-4CF09E9324F3}"/>
              </a:ext>
            </a:extLst>
          </p:cNvPr>
          <p:cNvSpPr/>
          <p:nvPr/>
        </p:nvSpPr>
        <p:spPr>
          <a:xfrm>
            <a:off x="6511284" y="4546203"/>
            <a:ext cx="4958909" cy="78188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marR="0" lvl="0" indent="-171450" algn="l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Collaborative filters help in bringing up personal recommendations unlike content based system</a:t>
            </a:r>
          </a:p>
          <a:p>
            <a:pPr marL="171450" marR="0" lvl="0" indent="-171450" algn="l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0C8C2F-D8A4-4F9F-86AA-17047F40756C}"/>
              </a:ext>
            </a:extLst>
          </p:cNvPr>
          <p:cNvSpPr/>
          <p:nvPr/>
        </p:nvSpPr>
        <p:spPr>
          <a:xfrm>
            <a:off x="6516539" y="2240107"/>
            <a:ext cx="4953654" cy="85498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marR="0" lvl="0" indent="-171450" algn="l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User – User Collaborative Filtering </a:t>
            </a:r>
          </a:p>
          <a:p>
            <a:pPr marL="171450" marR="0" lvl="0" indent="-171450" algn="l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Item – Item 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3377648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651C006-7904-47EB-A0B4-26FFCEEDB1C9}"/>
              </a:ext>
            </a:extLst>
          </p:cNvPr>
          <p:cNvGrpSpPr/>
          <p:nvPr/>
        </p:nvGrpSpPr>
        <p:grpSpPr>
          <a:xfrm>
            <a:off x="1063377" y="1516251"/>
            <a:ext cx="2160173" cy="2006230"/>
            <a:chOff x="1047752" y="1284037"/>
            <a:chExt cx="2408651" cy="228783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BCFF8BF-89F8-42DD-8AF5-D5AD46259860}"/>
                </a:ext>
              </a:extLst>
            </p:cNvPr>
            <p:cNvSpPr/>
            <p:nvPr/>
          </p:nvSpPr>
          <p:spPr>
            <a:xfrm>
              <a:off x="1076325" y="1407357"/>
              <a:ext cx="1800225" cy="21645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1CC88E-0C12-4428-AF00-4DDFCC76191D}"/>
                </a:ext>
              </a:extLst>
            </p:cNvPr>
            <p:cNvSpPr/>
            <p:nvPr/>
          </p:nvSpPr>
          <p:spPr>
            <a:xfrm>
              <a:off x="1076324" y="1407357"/>
              <a:ext cx="1800225" cy="21645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38E2ECE-802F-4C4A-941A-C684347EA3E5}"/>
                </a:ext>
              </a:extLst>
            </p:cNvPr>
            <p:cNvSpPr/>
            <p:nvPr/>
          </p:nvSpPr>
          <p:spPr>
            <a:xfrm>
              <a:off x="1076324" y="1407357"/>
              <a:ext cx="2124075" cy="21645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marR="0" lvl="0" indent="-17145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imle cs"/>
                  <a:ea typeface="+mn-ea"/>
                  <a:cs typeface="+mn-cs"/>
                </a:rPr>
                <a:t>Create an imaginary user who has watched and rated some movies, used as input data</a:t>
              </a:r>
            </a:p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393CFD8-2CBD-4C97-B035-A4CF46529BD0}"/>
                </a:ext>
              </a:extLst>
            </p:cNvPr>
            <p:cNvSpPr/>
            <p:nvPr/>
          </p:nvSpPr>
          <p:spPr>
            <a:xfrm>
              <a:off x="1047752" y="1407357"/>
              <a:ext cx="123821" cy="216451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9A40B782-9F03-466E-875D-71E89558D152}"/>
                </a:ext>
              </a:extLst>
            </p:cNvPr>
            <p:cNvSpPr/>
            <p:nvPr/>
          </p:nvSpPr>
          <p:spPr>
            <a:xfrm rot="5400000">
              <a:off x="2902782" y="1320965"/>
              <a:ext cx="590550" cy="516693"/>
            </a:xfrm>
            <a:prstGeom prst="hexagon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imle cs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E1E441B-91EB-41CA-83A4-FE351BB82576}"/>
              </a:ext>
            </a:extLst>
          </p:cNvPr>
          <p:cNvGrpSpPr/>
          <p:nvPr/>
        </p:nvGrpSpPr>
        <p:grpSpPr>
          <a:xfrm>
            <a:off x="1059375" y="4217968"/>
            <a:ext cx="2164174" cy="2027657"/>
            <a:chOff x="1038229" y="3997299"/>
            <a:chExt cx="2418173" cy="230926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A82804-C02A-4715-AC21-F8E2B1B803C8}"/>
                </a:ext>
              </a:extLst>
            </p:cNvPr>
            <p:cNvSpPr/>
            <p:nvPr/>
          </p:nvSpPr>
          <p:spPr>
            <a:xfrm>
              <a:off x="1076324" y="4142046"/>
              <a:ext cx="1800225" cy="21645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75433D6-2FF6-452D-9683-34CB4C545B52}"/>
                </a:ext>
              </a:extLst>
            </p:cNvPr>
            <p:cNvSpPr/>
            <p:nvPr/>
          </p:nvSpPr>
          <p:spPr>
            <a:xfrm>
              <a:off x="1076325" y="4142046"/>
              <a:ext cx="2009776" cy="21645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FFE997-87B9-41F4-B099-3C59A125101F}"/>
                </a:ext>
              </a:extLst>
            </p:cNvPr>
            <p:cNvSpPr/>
            <p:nvPr/>
          </p:nvSpPr>
          <p:spPr>
            <a:xfrm>
              <a:off x="1076323" y="4142046"/>
              <a:ext cx="2124075" cy="21645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marR="0" lvl="0" indent="-17145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imle cs"/>
                  <a:ea typeface="+mn-ea"/>
                  <a:cs typeface="+mn-cs"/>
                </a:rPr>
                <a:t>Get the watched movie record of the user for each neighbor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A6400F5-BDFA-4C0C-BEC1-6CF539ADB185}"/>
                </a:ext>
              </a:extLst>
            </p:cNvPr>
            <p:cNvSpPr/>
            <p:nvPr/>
          </p:nvSpPr>
          <p:spPr>
            <a:xfrm>
              <a:off x="1038229" y="4142046"/>
              <a:ext cx="123821" cy="216451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3DEB1212-2936-47D2-BAC7-D03D1D3AF83E}"/>
                </a:ext>
              </a:extLst>
            </p:cNvPr>
            <p:cNvSpPr/>
            <p:nvPr/>
          </p:nvSpPr>
          <p:spPr>
            <a:xfrm rot="5400000">
              <a:off x="2902781" y="4034227"/>
              <a:ext cx="590550" cy="516693"/>
            </a:xfrm>
            <a:prstGeom prst="hexagon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imle cs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370174-BF26-495F-8632-A7F6578190EE}"/>
              </a:ext>
            </a:extLst>
          </p:cNvPr>
          <p:cNvGrpSpPr/>
          <p:nvPr/>
        </p:nvGrpSpPr>
        <p:grpSpPr>
          <a:xfrm>
            <a:off x="5082927" y="4230383"/>
            <a:ext cx="2143464" cy="2015242"/>
            <a:chOff x="5067302" y="4009714"/>
            <a:chExt cx="2391942" cy="229685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2B31D5A-5EDB-4A4A-8E67-DCD196548759}"/>
                </a:ext>
              </a:extLst>
            </p:cNvPr>
            <p:cNvSpPr/>
            <p:nvPr/>
          </p:nvSpPr>
          <p:spPr>
            <a:xfrm>
              <a:off x="5076824" y="4142046"/>
              <a:ext cx="1800225" cy="21645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3B4B43B-ACF1-4420-AA2A-A0D919EFEE89}"/>
                </a:ext>
              </a:extLst>
            </p:cNvPr>
            <p:cNvSpPr/>
            <p:nvPr/>
          </p:nvSpPr>
          <p:spPr>
            <a:xfrm>
              <a:off x="5076825" y="4142046"/>
              <a:ext cx="2009776" cy="21645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51869A-A06F-4C17-B509-32EBFACC2455}"/>
                </a:ext>
              </a:extLst>
            </p:cNvPr>
            <p:cNvSpPr/>
            <p:nvPr/>
          </p:nvSpPr>
          <p:spPr>
            <a:xfrm>
              <a:off x="5076823" y="4142046"/>
              <a:ext cx="2124075" cy="21645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marR="0" lvl="0" indent="-17145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imle cs"/>
                  <a:ea typeface="+mn-ea"/>
                  <a:cs typeface="+mn-cs"/>
                </a:rPr>
                <a:t>Calculate a similarity score using </a:t>
              </a: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imle cs"/>
                  <a:ea typeface="+mn-ea"/>
                  <a:cs typeface="+mn-cs"/>
                </a:rPr>
                <a:t>Pearson</a:t>
              </a:r>
            </a:p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imle cs"/>
                  <a:ea typeface="+mn-ea"/>
                  <a:cs typeface="+mn-cs"/>
                </a:rPr>
                <a:t>   Correlation 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C4DEFF4F-7729-4C90-93F6-2AD5FE5F00D9}"/>
                </a:ext>
              </a:extLst>
            </p:cNvPr>
            <p:cNvSpPr/>
            <p:nvPr/>
          </p:nvSpPr>
          <p:spPr>
            <a:xfrm>
              <a:off x="5067302" y="4142046"/>
              <a:ext cx="123821" cy="216451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061A2777-50B4-4059-AD85-27E3C5ED3D3A}"/>
                </a:ext>
              </a:extLst>
            </p:cNvPr>
            <p:cNvSpPr/>
            <p:nvPr/>
          </p:nvSpPr>
          <p:spPr>
            <a:xfrm rot="5400000">
              <a:off x="6905623" y="4046642"/>
              <a:ext cx="590550" cy="516693"/>
            </a:xfrm>
            <a:prstGeom prst="hexagon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imle cs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A16101D-0CC8-4DF9-8E1F-CFC5E9CC9B52}"/>
              </a:ext>
            </a:extLst>
          </p:cNvPr>
          <p:cNvGrpSpPr/>
          <p:nvPr/>
        </p:nvGrpSpPr>
        <p:grpSpPr>
          <a:xfrm>
            <a:off x="9035798" y="1497272"/>
            <a:ext cx="2136949" cy="2013664"/>
            <a:chOff x="9020173" y="1276603"/>
            <a:chExt cx="2385427" cy="229527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969C382-159C-4B18-8D47-5CCADDA538B3}"/>
                </a:ext>
              </a:extLst>
            </p:cNvPr>
            <p:cNvSpPr/>
            <p:nvPr/>
          </p:nvSpPr>
          <p:spPr>
            <a:xfrm>
              <a:off x="9020175" y="1407357"/>
              <a:ext cx="1800225" cy="21645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797FC9-3951-4310-B7EB-BADA63459858}"/>
                </a:ext>
              </a:extLst>
            </p:cNvPr>
            <p:cNvSpPr/>
            <p:nvPr/>
          </p:nvSpPr>
          <p:spPr>
            <a:xfrm>
              <a:off x="9020174" y="1407357"/>
              <a:ext cx="1800225" cy="21645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A2B685D-35EF-4768-B816-0C017897BECC}"/>
                </a:ext>
              </a:extLst>
            </p:cNvPr>
            <p:cNvSpPr/>
            <p:nvPr/>
          </p:nvSpPr>
          <p:spPr>
            <a:xfrm>
              <a:off x="9020175" y="1407357"/>
              <a:ext cx="2009776" cy="21645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FF5F21-7E64-443A-AB0F-03080D9FBD44}"/>
                </a:ext>
              </a:extLst>
            </p:cNvPr>
            <p:cNvSpPr/>
            <p:nvPr/>
          </p:nvSpPr>
          <p:spPr>
            <a:xfrm>
              <a:off x="9020173" y="1407357"/>
              <a:ext cx="2124075" cy="21645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marR="0" lvl="0" indent="-17145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imle cs"/>
                  <a:ea typeface="+mn-ea"/>
                  <a:cs typeface="+mn-cs"/>
                </a:rPr>
                <a:t>Based on his rating to movies, find the top X neighbors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860A5DBE-1C05-4682-8988-290DDCC4AB05}"/>
                </a:ext>
              </a:extLst>
            </p:cNvPr>
            <p:cNvSpPr/>
            <p:nvPr/>
          </p:nvSpPr>
          <p:spPr>
            <a:xfrm>
              <a:off x="9020175" y="1407357"/>
              <a:ext cx="123821" cy="216451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343EBC85-A817-4259-9C37-64D927010B3D}"/>
                </a:ext>
              </a:extLst>
            </p:cNvPr>
            <p:cNvSpPr/>
            <p:nvPr/>
          </p:nvSpPr>
          <p:spPr>
            <a:xfrm rot="5400000">
              <a:off x="10851979" y="1313531"/>
              <a:ext cx="590550" cy="516693"/>
            </a:xfrm>
            <a:prstGeom prst="hexagon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imle cs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06A7FC-202F-4233-8B04-85431537853F}"/>
              </a:ext>
            </a:extLst>
          </p:cNvPr>
          <p:cNvGrpSpPr/>
          <p:nvPr/>
        </p:nvGrpSpPr>
        <p:grpSpPr>
          <a:xfrm>
            <a:off x="9026277" y="4230384"/>
            <a:ext cx="2143462" cy="2015241"/>
            <a:chOff x="9010652" y="4009715"/>
            <a:chExt cx="2391940" cy="229684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B0DD12-6F36-48D8-B6E8-FCCC6046EE02}"/>
                </a:ext>
              </a:extLst>
            </p:cNvPr>
            <p:cNvSpPr/>
            <p:nvPr/>
          </p:nvSpPr>
          <p:spPr>
            <a:xfrm>
              <a:off x="9020174" y="4142046"/>
              <a:ext cx="2009776" cy="21645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3B4F89-0703-4CDD-AB84-02227264F3F9}"/>
                </a:ext>
              </a:extLst>
            </p:cNvPr>
            <p:cNvSpPr/>
            <p:nvPr/>
          </p:nvSpPr>
          <p:spPr>
            <a:xfrm>
              <a:off x="9020172" y="4142046"/>
              <a:ext cx="2124075" cy="21645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marR="0" lvl="0" indent="-17145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imle cs"/>
                  <a:ea typeface="+mn-ea"/>
                  <a:cs typeface="+mn-cs"/>
                </a:rPr>
                <a:t>Recommend the items with the highest score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F1F2729-A823-4391-82E6-0A9274E6DF3B}"/>
                </a:ext>
              </a:extLst>
            </p:cNvPr>
            <p:cNvSpPr/>
            <p:nvPr/>
          </p:nvSpPr>
          <p:spPr>
            <a:xfrm>
              <a:off x="9010652" y="4142046"/>
              <a:ext cx="123821" cy="216451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D5F30A6F-D581-49DF-B75D-8CC084A945F9}"/>
                </a:ext>
              </a:extLst>
            </p:cNvPr>
            <p:cNvSpPr/>
            <p:nvPr/>
          </p:nvSpPr>
          <p:spPr>
            <a:xfrm rot="5400000">
              <a:off x="10848971" y="4046643"/>
              <a:ext cx="590550" cy="516693"/>
            </a:xfrm>
            <a:prstGeom prst="hexagon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imle cs"/>
                  <a:ea typeface="+mn-ea"/>
                  <a:cs typeface="+mn-cs"/>
                </a:rPr>
                <a:t>6</a:t>
              </a:r>
            </a:p>
          </p:txBody>
        </p:sp>
      </p:grpSp>
      <p:sp>
        <p:nvSpPr>
          <p:cNvPr id="60" name="Flowchart: Extract 59">
            <a:extLst>
              <a:ext uri="{FF2B5EF4-FFF2-40B4-BE49-F238E27FC236}">
                <a16:creationId xmlns:a16="http://schemas.microsoft.com/office/drawing/2014/main" id="{E15842B6-7EDE-430D-AC2C-CD28D8EABFA9}"/>
              </a:ext>
            </a:extLst>
          </p:cNvPr>
          <p:cNvSpPr/>
          <p:nvPr/>
        </p:nvSpPr>
        <p:spPr>
          <a:xfrm rot="5400000">
            <a:off x="3168542" y="2409090"/>
            <a:ext cx="1720639" cy="413470"/>
          </a:xfrm>
          <a:prstGeom prst="flowChartExtra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 cs"/>
              <a:ea typeface="+mn-ea"/>
              <a:cs typeface="+mn-cs"/>
            </a:endParaRPr>
          </a:p>
        </p:txBody>
      </p:sp>
      <p:sp>
        <p:nvSpPr>
          <p:cNvPr id="61" name="Flowchart: Extract 60">
            <a:extLst>
              <a:ext uri="{FF2B5EF4-FFF2-40B4-BE49-F238E27FC236}">
                <a16:creationId xmlns:a16="http://schemas.microsoft.com/office/drawing/2014/main" id="{6289268C-F454-4D0E-8ABE-F2F44EF9EF43}"/>
              </a:ext>
            </a:extLst>
          </p:cNvPr>
          <p:cNvSpPr/>
          <p:nvPr/>
        </p:nvSpPr>
        <p:spPr>
          <a:xfrm rot="5400000">
            <a:off x="7217837" y="2392074"/>
            <a:ext cx="1720639" cy="413470"/>
          </a:xfrm>
          <a:prstGeom prst="flowChartExtra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 cs"/>
              <a:ea typeface="+mn-ea"/>
              <a:cs typeface="+mn-cs"/>
            </a:endParaRP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F902D3D4-11C2-48F9-84D8-434282C05186}"/>
              </a:ext>
            </a:extLst>
          </p:cNvPr>
          <p:cNvSpPr/>
          <p:nvPr/>
        </p:nvSpPr>
        <p:spPr>
          <a:xfrm rot="5400000">
            <a:off x="3168542" y="5116760"/>
            <a:ext cx="1720639" cy="413470"/>
          </a:xfrm>
          <a:prstGeom prst="flowChartExtra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 cs"/>
              <a:ea typeface="+mn-ea"/>
              <a:cs typeface="+mn-cs"/>
            </a:endParaRPr>
          </a:p>
        </p:txBody>
      </p:sp>
      <p:sp>
        <p:nvSpPr>
          <p:cNvPr id="63" name="Flowchart: Extract 62">
            <a:extLst>
              <a:ext uri="{FF2B5EF4-FFF2-40B4-BE49-F238E27FC236}">
                <a16:creationId xmlns:a16="http://schemas.microsoft.com/office/drawing/2014/main" id="{7565BA80-27C2-4CCE-AC2D-1DD721E8CCAD}"/>
              </a:ext>
            </a:extLst>
          </p:cNvPr>
          <p:cNvSpPr/>
          <p:nvPr/>
        </p:nvSpPr>
        <p:spPr>
          <a:xfrm rot="5400000">
            <a:off x="7216081" y="5108381"/>
            <a:ext cx="1720639" cy="413470"/>
          </a:xfrm>
          <a:prstGeom prst="flowChartExtra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 cs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E22E18-5F3A-41EF-AAF7-352D41252046}"/>
              </a:ext>
            </a:extLst>
          </p:cNvPr>
          <p:cNvGrpSpPr/>
          <p:nvPr/>
        </p:nvGrpSpPr>
        <p:grpSpPr>
          <a:xfrm>
            <a:off x="5092449" y="1483035"/>
            <a:ext cx="2133943" cy="2005814"/>
            <a:chOff x="5093389" y="1410951"/>
            <a:chExt cx="2133943" cy="200581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F52CC6-FA1A-4B70-AED5-733F768281AF}"/>
                </a:ext>
              </a:extLst>
            </p:cNvPr>
            <p:cNvSpPr/>
            <p:nvPr/>
          </p:nvSpPr>
          <p:spPr>
            <a:xfrm>
              <a:off x="5093390" y="1519507"/>
              <a:ext cx="1612468" cy="189725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695DE6A-13C7-430C-A50E-51A699A66072}"/>
                </a:ext>
              </a:extLst>
            </p:cNvPr>
            <p:cNvSpPr/>
            <p:nvPr/>
          </p:nvSpPr>
          <p:spPr>
            <a:xfrm>
              <a:off x="5093389" y="1519507"/>
              <a:ext cx="1612468" cy="189725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5A88DA7-4111-4EB5-8696-87E011148AC2}"/>
                </a:ext>
              </a:extLst>
            </p:cNvPr>
            <p:cNvSpPr/>
            <p:nvPr/>
          </p:nvSpPr>
          <p:spPr>
            <a:xfrm>
              <a:off x="5093389" y="1519507"/>
              <a:ext cx="1902541" cy="189725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marR="0" lvl="0" indent="-17145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imle cs"/>
                  <a:ea typeface="+mn-ea"/>
                  <a:cs typeface="+mn-cs"/>
                </a:rPr>
                <a:t>Add movie ID to this imaginary input user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A5F0875-0CA0-43AA-BCD9-0F8793A082DB}"/>
                </a:ext>
              </a:extLst>
            </p:cNvPr>
            <p:cNvSpPr/>
            <p:nvPr/>
          </p:nvSpPr>
          <p:spPr>
            <a:xfrm>
              <a:off x="5093390" y="1519507"/>
              <a:ext cx="110907" cy="189725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78B38877-5DA9-4B95-888C-AA812A31338D}"/>
                </a:ext>
              </a:extLst>
            </p:cNvPr>
            <p:cNvSpPr/>
            <p:nvPr/>
          </p:nvSpPr>
          <p:spPr>
            <a:xfrm rot="5400000">
              <a:off x="6737113" y="1438366"/>
              <a:ext cx="517633" cy="462804"/>
            </a:xfrm>
            <a:prstGeom prst="hexagon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imle cs"/>
                  <a:ea typeface="+mn-ea"/>
                  <a:cs typeface="+mn-cs"/>
                </a:rPr>
                <a:t>2</a:t>
              </a:r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B791A41-D431-4C3A-BAAE-E30947A1AD38}"/>
              </a:ext>
            </a:extLst>
          </p:cNvPr>
          <p:cNvSpPr txBox="1">
            <a:spLocks/>
          </p:cNvSpPr>
          <p:nvPr/>
        </p:nvSpPr>
        <p:spPr>
          <a:xfrm>
            <a:off x="600776" y="575615"/>
            <a:ext cx="10990447" cy="60374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marR="0" lvl="0" indent="-456565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6 STEPS WERE CARRIED OUT IN THIS USER COLLABORATIVE 2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ND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 APPROACH</a:t>
            </a:r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669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2F5FCA58-2EE8-4147-8B15-11E4096A287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6448" y="1486422"/>
            <a:ext cx="10987200" cy="4932623"/>
          </a:xfrm>
          <a:prstGeom prst="rect">
            <a:avLst/>
          </a:prstGeom>
          <a:noFill/>
          <a:ln w="12700" algn="ctr">
            <a:solidFill>
              <a:srgbClr val="969696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896" tIns="54448" rIns="108896" bIns="54448" anchor="ctr"/>
          <a:lstStyle>
            <a:lvl1pPr eaLnBrk="0" hangingPunct="0">
              <a:lnSpc>
                <a:spcPct val="108000"/>
              </a:lnSpc>
              <a:spcAft>
                <a:spcPct val="42000"/>
              </a:spcAft>
              <a:defRPr sz="2000">
                <a:solidFill>
                  <a:schemeClr val="tx1"/>
                </a:solidFill>
                <a:latin typeface="CorpoS" pitchFamily="2" charset="0"/>
              </a:defRPr>
            </a:lvl1pPr>
            <a:lvl2pPr marL="742950" indent="-28575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2pPr>
            <a:lvl3pPr marL="11430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3pPr>
            <a:lvl4pPr marL="16002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4pPr>
            <a:lvl5pPr marL="20574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5pPr>
            <a:lvl6pPr marL="25146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6pPr>
            <a:lvl7pPr marL="29718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7pPr>
            <a:lvl8pPr marL="34290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8pPr>
            <a:lvl9pPr marL="38862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poS" pitchFamily="2" charset="0"/>
              <a:ea typeface="+mn-ea"/>
              <a:cs typeface="Arial" charset="0"/>
            </a:endParaRPr>
          </a:p>
        </p:txBody>
      </p:sp>
      <p:sp>
        <p:nvSpPr>
          <p:cNvPr id="57" name="Footer Placeholder 5">
            <a:extLst>
              <a:ext uri="{FF2B5EF4-FFF2-40B4-BE49-F238E27FC236}">
                <a16:creationId xmlns:a16="http://schemas.microsoft.com/office/drawing/2014/main" id="{E55E3DDB-738A-4F5F-9814-D5034A09E0CE}"/>
              </a:ext>
            </a:extLst>
          </p:cNvPr>
          <p:cNvSpPr txBox="1">
            <a:spLocks/>
          </p:cNvSpPr>
          <p:nvPr/>
        </p:nvSpPr>
        <p:spPr>
          <a:xfrm>
            <a:off x="-344983" y="6463879"/>
            <a:ext cx="12192000" cy="21600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												RIT | MS Data Science | Fall 2021 | DSCI 633 | Final Project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6EBD55-FEF5-4B42-B2C7-AB168D6B8A43}"/>
              </a:ext>
            </a:extLst>
          </p:cNvPr>
          <p:cNvSpPr txBox="1"/>
          <p:nvPr/>
        </p:nvSpPr>
        <p:spPr>
          <a:xfrm>
            <a:off x="11476827" y="271191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32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4F8BAF0-C6D3-431E-81B4-D597B0FB6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566" y="318459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17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A4CA2049-F39F-4D7C-BFDB-16D0EA425493}"/>
              </a:ext>
            </a:extLst>
          </p:cNvPr>
          <p:cNvSpPr/>
          <p:nvPr/>
        </p:nvSpPr>
        <p:spPr>
          <a:xfrm>
            <a:off x="4339416" y="3578472"/>
            <a:ext cx="7107766" cy="212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imle cs"/>
                <a:ea typeface="+mn-ea"/>
                <a:cs typeface="+mn-cs"/>
              </a:rPr>
              <a:t>Sorted groupedby user id who watched input movies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0E2CA46-A525-47CF-A60C-C77C0580044E}"/>
              </a:ext>
            </a:extLst>
          </p:cNvPr>
          <p:cNvSpPr/>
          <p:nvPr/>
        </p:nvSpPr>
        <p:spPr>
          <a:xfrm>
            <a:off x="4353068" y="3549897"/>
            <a:ext cx="7105433" cy="198101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 cs"/>
              <a:ea typeface="+mn-ea"/>
              <a:cs typeface="+mn-cs"/>
            </a:endParaRPr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F2D42B69-3937-4F7D-8DF2-008FDA9CF1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82909" y="1390514"/>
            <a:ext cx="10981679" cy="4925555"/>
          </a:xfrm>
          <a:prstGeom prst="rect">
            <a:avLst/>
          </a:prstGeom>
          <a:noFill/>
          <a:ln w="12700" algn="ctr">
            <a:solidFill>
              <a:srgbClr val="969696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896" tIns="54448" rIns="108896" bIns="54448" anchor="ctr"/>
          <a:lstStyle>
            <a:lvl1pPr eaLnBrk="0" hangingPunct="0">
              <a:lnSpc>
                <a:spcPct val="108000"/>
              </a:lnSpc>
              <a:spcAft>
                <a:spcPct val="42000"/>
              </a:spcAft>
              <a:defRPr sz="2000">
                <a:solidFill>
                  <a:schemeClr val="tx1"/>
                </a:solidFill>
                <a:latin typeface="CorpoS" pitchFamily="2" charset="0"/>
              </a:defRPr>
            </a:lvl1pPr>
            <a:lvl2pPr marL="742950" indent="-28575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2pPr>
            <a:lvl3pPr marL="11430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3pPr>
            <a:lvl4pPr marL="16002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4pPr>
            <a:lvl5pPr marL="20574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5pPr>
            <a:lvl6pPr marL="25146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6pPr>
            <a:lvl7pPr marL="29718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7pPr>
            <a:lvl8pPr marL="34290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8pPr>
            <a:lvl9pPr marL="38862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poS" pitchFamily="2" charset="0"/>
              <a:ea typeface="+mn-ea"/>
              <a:cs typeface="Arial" charset="0"/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9EDD7D8D-A766-48FD-9BCB-D1724D0B7CFF}"/>
              </a:ext>
            </a:extLst>
          </p:cNvPr>
          <p:cNvSpPr txBox="1">
            <a:spLocks/>
          </p:cNvSpPr>
          <p:nvPr/>
        </p:nvSpPr>
        <p:spPr>
          <a:xfrm>
            <a:off x="574141" y="684545"/>
            <a:ext cx="10990447" cy="60374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STEPS USED TO GENERATE THE DATA FRAME OF RECOMMENDATIONS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8060F5-5E24-40D8-9C47-3BFF5DDBBB99}"/>
              </a:ext>
            </a:extLst>
          </p:cNvPr>
          <p:cNvSpPr/>
          <p:nvPr/>
        </p:nvSpPr>
        <p:spPr>
          <a:xfrm>
            <a:off x="659440" y="1509131"/>
            <a:ext cx="3487257" cy="1827332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DAC489A-674C-4C39-BC9D-18209D2BC4BD}"/>
              </a:ext>
            </a:extLst>
          </p:cNvPr>
          <p:cNvSpPr/>
          <p:nvPr/>
        </p:nvSpPr>
        <p:spPr>
          <a:xfrm>
            <a:off x="719846" y="1559693"/>
            <a:ext cx="3345517" cy="2220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imle cs"/>
                <a:ea typeface="+mn-ea"/>
                <a:cs typeface="+mn-cs"/>
              </a:rPr>
              <a:t>Imaginary User as input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56D9263-AAE6-4DF8-8A33-2A70360CBEE0}"/>
              </a:ext>
            </a:extLst>
          </p:cNvPr>
          <p:cNvSpPr/>
          <p:nvPr/>
        </p:nvSpPr>
        <p:spPr>
          <a:xfrm>
            <a:off x="4339416" y="1509131"/>
            <a:ext cx="3487257" cy="1877894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C47F97D-155E-45D3-A545-D28EFBF80F8C}"/>
              </a:ext>
            </a:extLst>
          </p:cNvPr>
          <p:cNvSpPr/>
          <p:nvPr/>
        </p:nvSpPr>
        <p:spPr>
          <a:xfrm>
            <a:off x="4356372" y="1543043"/>
            <a:ext cx="3362882" cy="257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imle cs"/>
                <a:ea typeface="+mn-ea"/>
                <a:cs typeface="+mn-cs"/>
              </a:rPr>
              <a:t>Input data without ID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25B2A4C-C684-4A04-A5D4-D8F7DC79A991}"/>
              </a:ext>
            </a:extLst>
          </p:cNvPr>
          <p:cNvSpPr/>
          <p:nvPr/>
        </p:nvSpPr>
        <p:spPr>
          <a:xfrm>
            <a:off x="7959925" y="1509131"/>
            <a:ext cx="3487257" cy="1877894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85D374-E93B-4107-8FFD-9B5E3F22EFE1}"/>
              </a:ext>
            </a:extLst>
          </p:cNvPr>
          <p:cNvSpPr/>
          <p:nvPr/>
        </p:nvSpPr>
        <p:spPr>
          <a:xfrm>
            <a:off x="8010761" y="1543043"/>
            <a:ext cx="3487257" cy="257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imle cs"/>
                <a:ea typeface="+mn-ea"/>
                <a:cs typeface="+mn-cs"/>
              </a:rPr>
              <a:t>.isin() used to find the ID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D9581E-1C65-4F1A-8D9B-63A596EB1678}"/>
              </a:ext>
            </a:extLst>
          </p:cNvPr>
          <p:cNvSpPr txBox="1"/>
          <p:nvPr/>
        </p:nvSpPr>
        <p:spPr>
          <a:xfrm>
            <a:off x="582909" y="5701469"/>
            <a:ext cx="10990447" cy="637774"/>
          </a:xfrm>
          <a:prstGeom prst="rect">
            <a:avLst/>
          </a:prstGeom>
          <a:noFill/>
          <a:ln>
            <a:solidFill>
              <a:srgbClr val="00677F"/>
            </a:solidFill>
          </a:ln>
        </p:spPr>
        <p:txBody>
          <a:bodyPr wrap="square" lIns="71963" tIns="71963" rIns="71963" bIns="71963" rtlCol="0" anchor="t">
            <a:spAutoFit/>
          </a:bodyPr>
          <a:lstStyle/>
          <a:p>
            <a:pPr marL="796290" marR="0" lvl="0" indent="-342265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After the sorted  grouped dataset is obtained, we can go ahead with the process of finding the similar users based on ratings given by people</a:t>
            </a:r>
          </a:p>
        </p:txBody>
      </p:sp>
      <p:sp>
        <p:nvSpPr>
          <p:cNvPr id="57" name="Pentagon 23">
            <a:extLst>
              <a:ext uri="{FF2B5EF4-FFF2-40B4-BE49-F238E27FC236}">
                <a16:creationId xmlns:a16="http://schemas.microsoft.com/office/drawing/2014/main" id="{9E344B9E-5D1A-4EAF-B914-481621CC12E2}"/>
              </a:ext>
            </a:extLst>
          </p:cNvPr>
          <p:cNvSpPr/>
          <p:nvPr/>
        </p:nvSpPr>
        <p:spPr>
          <a:xfrm>
            <a:off x="582909" y="5701469"/>
            <a:ext cx="675127" cy="554388"/>
          </a:xfrm>
          <a:prstGeom prst="homePlate">
            <a:avLst>
              <a:gd name="adj" fmla="val 51328"/>
            </a:avLst>
          </a:prstGeom>
          <a:ln>
            <a:solidFill>
              <a:srgbClr val="005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63" tIns="71963" rIns="71963" bIns="71963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r CS" pitchFamily="2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2EC01-EC82-4AB2-A14E-2166B80FD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9" y="1864400"/>
            <a:ext cx="3222278" cy="1444438"/>
          </a:xfrm>
          <a:prstGeom prst="rect">
            <a:avLst/>
          </a:prstGeom>
        </p:spPr>
      </p:pic>
      <p:sp>
        <p:nvSpPr>
          <p:cNvPr id="41" name="Hexagon 40">
            <a:extLst>
              <a:ext uri="{FF2B5EF4-FFF2-40B4-BE49-F238E27FC236}">
                <a16:creationId xmlns:a16="http://schemas.microsoft.com/office/drawing/2014/main" id="{42F4D49D-55D8-4593-A2DC-B6D76CF6315C}"/>
              </a:ext>
            </a:extLst>
          </p:cNvPr>
          <p:cNvSpPr/>
          <p:nvPr/>
        </p:nvSpPr>
        <p:spPr>
          <a:xfrm rot="5400000">
            <a:off x="4054787" y="1425820"/>
            <a:ext cx="192589" cy="198739"/>
          </a:xfrm>
          <a:prstGeom prst="hexago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A09A7455-BD25-4BFE-8D4A-E77C4D2C97A2}"/>
              </a:ext>
            </a:extLst>
          </p:cNvPr>
          <p:cNvSpPr/>
          <p:nvPr/>
        </p:nvSpPr>
        <p:spPr>
          <a:xfrm rot="5400000">
            <a:off x="7696497" y="1425820"/>
            <a:ext cx="192589" cy="198739"/>
          </a:xfrm>
          <a:prstGeom prst="hexago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5ED9F2F9-8C02-418A-8C41-5C825C636DF6}"/>
              </a:ext>
            </a:extLst>
          </p:cNvPr>
          <p:cNvSpPr/>
          <p:nvPr/>
        </p:nvSpPr>
        <p:spPr>
          <a:xfrm rot="5400000">
            <a:off x="11355272" y="1425820"/>
            <a:ext cx="192589" cy="198739"/>
          </a:xfrm>
          <a:prstGeom prst="hexago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E35A5F-DC36-47C3-8369-7E66BBB1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911" y="1823976"/>
            <a:ext cx="2132511" cy="1442581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F94D1033-9C5A-4681-9A0F-4D4E3EEC93F7}"/>
              </a:ext>
            </a:extLst>
          </p:cNvPr>
          <p:cNvSpPr/>
          <p:nvPr/>
        </p:nvSpPr>
        <p:spPr>
          <a:xfrm>
            <a:off x="5303504" y="2063414"/>
            <a:ext cx="98569" cy="105727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D51FB2-A00C-4289-B266-A71F7287DAAE}"/>
              </a:ext>
            </a:extLst>
          </p:cNvPr>
          <p:cNvSpPr/>
          <p:nvPr/>
        </p:nvSpPr>
        <p:spPr>
          <a:xfrm>
            <a:off x="4361197" y="2489750"/>
            <a:ext cx="824901" cy="2046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 ID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7B3928-24F9-4266-8B93-D11A8B0ED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2647" y="1851324"/>
            <a:ext cx="3009549" cy="14705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220A767-CB89-4FA6-932F-7468A10A6807}"/>
              </a:ext>
            </a:extLst>
          </p:cNvPr>
          <p:cNvSpPr/>
          <p:nvPr/>
        </p:nvSpPr>
        <p:spPr>
          <a:xfrm>
            <a:off x="8601075" y="1879891"/>
            <a:ext cx="609600" cy="142894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236AC24-50AE-4D4A-9AB5-D3BF2C9A16FB}"/>
              </a:ext>
            </a:extLst>
          </p:cNvPr>
          <p:cNvSpPr/>
          <p:nvPr/>
        </p:nvSpPr>
        <p:spPr>
          <a:xfrm>
            <a:off x="673092" y="3499335"/>
            <a:ext cx="3487257" cy="2031572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4F35C58-9E55-48FF-AFFE-157772C55331}"/>
              </a:ext>
            </a:extLst>
          </p:cNvPr>
          <p:cNvSpPr/>
          <p:nvPr/>
        </p:nvSpPr>
        <p:spPr>
          <a:xfrm>
            <a:off x="733499" y="3549897"/>
            <a:ext cx="3413198" cy="232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imle cs"/>
                <a:ea typeface="+mn-ea"/>
                <a:cs typeface="+mn-cs"/>
              </a:rPr>
              <a:t>Data with only “input” movie IDs along with user ID</a:t>
            </a:r>
          </a:p>
        </p:txBody>
      </p:sp>
      <p:sp>
        <p:nvSpPr>
          <p:cNvPr id="71" name="Hexagon 70">
            <a:extLst>
              <a:ext uri="{FF2B5EF4-FFF2-40B4-BE49-F238E27FC236}">
                <a16:creationId xmlns:a16="http://schemas.microsoft.com/office/drawing/2014/main" id="{45EE9FC7-CB60-4569-8E43-2F7B938BF722}"/>
              </a:ext>
            </a:extLst>
          </p:cNvPr>
          <p:cNvSpPr/>
          <p:nvPr/>
        </p:nvSpPr>
        <p:spPr>
          <a:xfrm rot="5400000">
            <a:off x="4068439" y="3416024"/>
            <a:ext cx="192589" cy="198739"/>
          </a:xfrm>
          <a:prstGeom prst="hexago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</a:t>
            </a:r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A1C68B5F-8F0B-4305-9836-ED23E20084D9}"/>
              </a:ext>
            </a:extLst>
          </p:cNvPr>
          <p:cNvSpPr/>
          <p:nvPr/>
        </p:nvSpPr>
        <p:spPr>
          <a:xfrm rot="5400000">
            <a:off x="11365728" y="3474498"/>
            <a:ext cx="192589" cy="198739"/>
          </a:xfrm>
          <a:prstGeom prst="hexago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20AC424-D98F-4235-9601-9B21EE15C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954" y="3972747"/>
            <a:ext cx="2667000" cy="11430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815AC818-E7BE-4979-A3A7-E9EEDB9162DD}"/>
              </a:ext>
            </a:extLst>
          </p:cNvPr>
          <p:cNvSpPr/>
          <p:nvPr/>
        </p:nvSpPr>
        <p:spPr>
          <a:xfrm>
            <a:off x="1409700" y="3948282"/>
            <a:ext cx="1533526" cy="114300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A236119-523F-4323-AFD6-34304AEE4FE1}"/>
              </a:ext>
            </a:extLst>
          </p:cNvPr>
          <p:cNvSpPr/>
          <p:nvPr/>
        </p:nvSpPr>
        <p:spPr>
          <a:xfrm>
            <a:off x="848272" y="5212411"/>
            <a:ext cx="3003021" cy="192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Daimle cs"/>
                <a:ea typeface="+mn-ea"/>
                <a:cs typeface="+mn-cs"/>
              </a:rPr>
              <a:t>We also have user’s respective ratings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7076CF2-A5BD-4A3B-8A01-73FE37515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5562" y="3972747"/>
            <a:ext cx="3086100" cy="13620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6B1B326-25DF-4B0F-B94F-BAFD58E89D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1640" y="4037690"/>
            <a:ext cx="2876550" cy="1333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AD0669A-11DD-4E2F-B8A3-940949292B64}"/>
              </a:ext>
            </a:extLst>
          </p:cNvPr>
          <p:cNvSpPr txBox="1"/>
          <p:nvPr/>
        </p:nvSpPr>
        <p:spPr>
          <a:xfrm>
            <a:off x="10430234" y="5053591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….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B685C1-4AB0-4F2A-A352-EA82BAFCFE39}"/>
              </a:ext>
            </a:extLst>
          </p:cNvPr>
          <p:cNvSpPr/>
          <p:nvPr/>
        </p:nvSpPr>
        <p:spPr>
          <a:xfrm>
            <a:off x="10191842" y="4287333"/>
            <a:ext cx="1012625" cy="9250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imle cs"/>
                <a:ea typeface="+mn-ea"/>
                <a:cs typeface="+mn-cs"/>
              </a:rPr>
              <a:t>Sorted based on no. of same movies watched  </a:t>
            </a:r>
          </a:p>
        </p:txBody>
      </p:sp>
      <p:sp>
        <p:nvSpPr>
          <p:cNvPr id="89" name="Flowchart: Extract 88">
            <a:extLst>
              <a:ext uri="{FF2B5EF4-FFF2-40B4-BE49-F238E27FC236}">
                <a16:creationId xmlns:a16="http://schemas.microsoft.com/office/drawing/2014/main" id="{020B14C5-7C1E-40F3-BFDC-5D8EB698D3E9}"/>
              </a:ext>
            </a:extLst>
          </p:cNvPr>
          <p:cNvSpPr/>
          <p:nvPr/>
        </p:nvSpPr>
        <p:spPr>
          <a:xfrm rot="5400000">
            <a:off x="10827005" y="4687303"/>
            <a:ext cx="940142" cy="150105"/>
          </a:xfrm>
          <a:prstGeom prst="flowChartExtra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 cs"/>
              <a:ea typeface="+mn-ea"/>
              <a:cs typeface="+mn-cs"/>
            </a:endParaRPr>
          </a:p>
        </p:txBody>
      </p:sp>
      <p:sp>
        <p:nvSpPr>
          <p:cNvPr id="37" name="Footer Placeholder 5">
            <a:extLst>
              <a:ext uri="{FF2B5EF4-FFF2-40B4-BE49-F238E27FC236}">
                <a16:creationId xmlns:a16="http://schemas.microsoft.com/office/drawing/2014/main" id="{74C7664E-A29E-4ECD-A67A-52A1D11DCF18}"/>
              </a:ext>
            </a:extLst>
          </p:cNvPr>
          <p:cNvSpPr txBox="1">
            <a:spLocks/>
          </p:cNvSpPr>
          <p:nvPr/>
        </p:nvSpPr>
        <p:spPr>
          <a:xfrm>
            <a:off x="-344983" y="6463879"/>
            <a:ext cx="12192000" cy="21600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												RIT | MS Data Science | Fall 2021 | DSCI 633 | Final Project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EB4056-E6EC-47CF-8FD8-FFF8E906C608}"/>
              </a:ext>
            </a:extLst>
          </p:cNvPr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33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7A2E324-F506-4E91-9389-2C27241928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02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2">
            <a:extLst>
              <a:ext uri="{FF2B5EF4-FFF2-40B4-BE49-F238E27FC236}">
                <a16:creationId xmlns:a16="http://schemas.microsoft.com/office/drawing/2014/main" id="{F2D42B69-3937-4F7D-8DF2-008FDA9CF1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4141" y="1396243"/>
            <a:ext cx="10981679" cy="4848793"/>
          </a:xfrm>
          <a:prstGeom prst="rect">
            <a:avLst/>
          </a:prstGeom>
          <a:noFill/>
          <a:ln w="12700" algn="ctr">
            <a:solidFill>
              <a:srgbClr val="969696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896" tIns="54448" rIns="108896" bIns="54448" anchor="ctr"/>
          <a:lstStyle>
            <a:lvl1pPr eaLnBrk="0" hangingPunct="0">
              <a:lnSpc>
                <a:spcPct val="108000"/>
              </a:lnSpc>
              <a:spcAft>
                <a:spcPct val="42000"/>
              </a:spcAft>
              <a:defRPr sz="2000">
                <a:solidFill>
                  <a:schemeClr val="tx1"/>
                </a:solidFill>
                <a:latin typeface="CorpoS" pitchFamily="2" charset="0"/>
              </a:defRPr>
            </a:lvl1pPr>
            <a:lvl2pPr marL="742950" indent="-28575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2pPr>
            <a:lvl3pPr marL="11430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3pPr>
            <a:lvl4pPr marL="16002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4pPr>
            <a:lvl5pPr marL="20574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5pPr>
            <a:lvl6pPr marL="25146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6pPr>
            <a:lvl7pPr marL="29718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7pPr>
            <a:lvl8pPr marL="34290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8pPr>
            <a:lvl9pPr marL="38862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poS" pitchFamily="2" charset="0"/>
              <a:ea typeface="+mn-ea"/>
              <a:cs typeface="Arial" charset="0"/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9EDD7D8D-A766-48FD-9BCB-D1724D0B7CFF}"/>
              </a:ext>
            </a:extLst>
          </p:cNvPr>
          <p:cNvSpPr txBox="1">
            <a:spLocks/>
          </p:cNvSpPr>
          <p:nvPr/>
        </p:nvSpPr>
        <p:spPr>
          <a:xfrm>
            <a:off x="574141" y="684545"/>
            <a:ext cx="10990447" cy="60374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aimler"/>
              <a:ea typeface="+mj-ea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8060F5-5E24-40D8-9C47-3BFF5DDBBB99}"/>
              </a:ext>
            </a:extLst>
          </p:cNvPr>
          <p:cNvSpPr/>
          <p:nvPr/>
        </p:nvSpPr>
        <p:spPr>
          <a:xfrm>
            <a:off x="636180" y="1488477"/>
            <a:ext cx="6298020" cy="4664324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DAC489A-674C-4C39-BC9D-18209D2BC4BD}"/>
              </a:ext>
            </a:extLst>
          </p:cNvPr>
          <p:cNvSpPr/>
          <p:nvPr/>
        </p:nvSpPr>
        <p:spPr>
          <a:xfrm>
            <a:off x="719846" y="1559693"/>
            <a:ext cx="6214354" cy="238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imle cs"/>
                <a:ea typeface="+mn-ea"/>
                <a:cs typeface="+mn-cs"/>
              </a:rPr>
              <a:t>Code block that computes the Pearson Correlation values</a:t>
            </a: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42F4D49D-55D8-4593-A2DC-B6D76CF6315C}"/>
              </a:ext>
            </a:extLst>
          </p:cNvPr>
          <p:cNvSpPr/>
          <p:nvPr/>
        </p:nvSpPr>
        <p:spPr>
          <a:xfrm rot="5400000">
            <a:off x="6738536" y="1441285"/>
            <a:ext cx="192589" cy="198739"/>
          </a:xfrm>
          <a:prstGeom prst="hexago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4E8CD-6F4B-46EF-AB4A-C75A5C62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80" y="1890272"/>
            <a:ext cx="6019220" cy="417715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F423EE63-04BC-4FBC-BDB2-6DD51F0F40C7}"/>
              </a:ext>
            </a:extLst>
          </p:cNvPr>
          <p:cNvSpPr/>
          <p:nvPr/>
        </p:nvSpPr>
        <p:spPr>
          <a:xfrm>
            <a:off x="7162800" y="1798038"/>
            <a:ext cx="552450" cy="183098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18C8AF28-DEB7-45C2-8CA2-A354917928D3}"/>
              </a:ext>
            </a:extLst>
          </p:cNvPr>
          <p:cNvSpPr/>
          <p:nvPr/>
        </p:nvSpPr>
        <p:spPr>
          <a:xfrm>
            <a:off x="7162800" y="4161983"/>
            <a:ext cx="552450" cy="183098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5763EA6-952E-4B39-AC30-B887491AD0C3}"/>
              </a:ext>
            </a:extLst>
          </p:cNvPr>
          <p:cNvSpPr/>
          <p:nvPr/>
        </p:nvSpPr>
        <p:spPr>
          <a:xfrm>
            <a:off x="7943850" y="1844696"/>
            <a:ext cx="3299823" cy="1737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Grouping the ratings since that is our primary factor/input for the Pearson Correlation formula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A7B80C8-B239-4A84-AB89-2645FCD3E79E}"/>
              </a:ext>
            </a:extLst>
          </p:cNvPr>
          <p:cNvSpPr/>
          <p:nvPr/>
        </p:nvSpPr>
        <p:spPr>
          <a:xfrm>
            <a:off x="7985623" y="4208641"/>
            <a:ext cx="3299823" cy="1737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96290" marR="0" lvl="0" indent="-342265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PC values are computed and stored inside dict. declared</a:t>
            </a:r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Pentagon 23">
            <a:extLst>
              <a:ext uri="{FF2B5EF4-FFF2-40B4-BE49-F238E27FC236}">
                <a16:creationId xmlns:a16="http://schemas.microsoft.com/office/drawing/2014/main" id="{226FE693-B09F-40C8-A2CD-FB2671530989}"/>
              </a:ext>
            </a:extLst>
          </p:cNvPr>
          <p:cNvSpPr/>
          <p:nvPr/>
        </p:nvSpPr>
        <p:spPr>
          <a:xfrm>
            <a:off x="7985623" y="5419402"/>
            <a:ext cx="444003" cy="522548"/>
          </a:xfrm>
          <a:prstGeom prst="homePlate">
            <a:avLst/>
          </a:prstGeom>
          <a:ln>
            <a:solidFill>
              <a:srgbClr val="005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63" tIns="71963" rIns="71963" bIns="71963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r CS" pitchFamily="2" charset="0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4362A6-B207-459E-95B2-0B631AC3186B}"/>
              </a:ext>
            </a:extLst>
          </p:cNvPr>
          <p:cNvSpPr txBox="1"/>
          <p:nvPr/>
        </p:nvSpPr>
        <p:spPr>
          <a:xfrm>
            <a:off x="7985623" y="5419402"/>
            <a:ext cx="3299823" cy="576219"/>
          </a:xfrm>
          <a:prstGeom prst="rect">
            <a:avLst/>
          </a:prstGeom>
          <a:noFill/>
          <a:ln>
            <a:solidFill>
              <a:srgbClr val="00677F"/>
            </a:solidFill>
          </a:ln>
        </p:spPr>
        <p:txBody>
          <a:bodyPr wrap="square" lIns="71963" tIns="71963" rIns="71963" bIns="71963" rtlCol="0" anchor="t">
            <a:spAutoFit/>
          </a:bodyPr>
          <a:lstStyle/>
          <a:p>
            <a:pPr marL="796290" marR="0" lvl="0" indent="-342265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PC values are computed and stored inside dict. declared</a:t>
            </a:r>
          </a:p>
        </p:txBody>
      </p:sp>
      <p:sp>
        <p:nvSpPr>
          <p:cNvPr id="58" name="Flowchart: Extract 57">
            <a:extLst>
              <a:ext uri="{FF2B5EF4-FFF2-40B4-BE49-F238E27FC236}">
                <a16:creationId xmlns:a16="http://schemas.microsoft.com/office/drawing/2014/main" id="{FD5EFCC1-CD0E-4DCB-B52F-93BC03D2834A}"/>
              </a:ext>
            </a:extLst>
          </p:cNvPr>
          <p:cNvSpPr/>
          <p:nvPr/>
        </p:nvSpPr>
        <p:spPr>
          <a:xfrm rot="10800000">
            <a:off x="10911893" y="4902364"/>
            <a:ext cx="152748" cy="99440"/>
          </a:xfrm>
          <a:prstGeom prst="flowChartExtra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 cs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78A0FD-1653-4FF3-8B3F-956D07534754}"/>
              </a:ext>
            </a:extLst>
          </p:cNvPr>
          <p:cNvSpPr/>
          <p:nvPr/>
        </p:nvSpPr>
        <p:spPr>
          <a:xfrm>
            <a:off x="7943850" y="1856289"/>
            <a:ext cx="788263" cy="2127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rPr>
              <a:t>Part 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9FFCB2-954D-466E-99EB-0F45FCFCF489}"/>
              </a:ext>
            </a:extLst>
          </p:cNvPr>
          <p:cNvSpPr/>
          <p:nvPr/>
        </p:nvSpPr>
        <p:spPr>
          <a:xfrm>
            <a:off x="7987393" y="4224838"/>
            <a:ext cx="788263" cy="2127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rPr>
              <a:t>Part 2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4A2FCF0-885B-4D13-8613-FB918FC3267B}"/>
              </a:ext>
            </a:extLst>
          </p:cNvPr>
          <p:cNvSpPr txBox="1">
            <a:spLocks/>
          </p:cNvSpPr>
          <p:nvPr/>
        </p:nvSpPr>
        <p:spPr>
          <a:xfrm>
            <a:off x="574141" y="678263"/>
            <a:ext cx="10990447" cy="60374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Daimler"/>
                <a:ea typeface="+mj-ea"/>
                <a:cs typeface="Arial"/>
                <a:sym typeface="Arial"/>
              </a:rPr>
              <a:t>IMPLEMENTED PEARSON CORRELATION FROM SCRATCH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5BDD4F4-A1D2-495F-AE1E-80D9442CA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2" y="5123749"/>
            <a:ext cx="2752725" cy="2095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D948744-4D15-4016-96FD-EF455220E8A7}"/>
              </a:ext>
            </a:extLst>
          </p:cNvPr>
          <p:cNvSpPr/>
          <p:nvPr/>
        </p:nvSpPr>
        <p:spPr>
          <a:xfrm>
            <a:off x="8429626" y="5126809"/>
            <a:ext cx="2752725" cy="206490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95E52C74-0E78-4F79-93B1-190A09EEC09E}"/>
              </a:ext>
            </a:extLst>
          </p:cNvPr>
          <p:cNvSpPr txBox="1">
            <a:spLocks/>
          </p:cNvSpPr>
          <p:nvPr/>
        </p:nvSpPr>
        <p:spPr>
          <a:xfrm>
            <a:off x="-344983" y="6463879"/>
            <a:ext cx="12192000" cy="21600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												RIT | MS Data Science | Fall 2021 | DSCI 633 | Final Project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D502E3-35FF-42C8-9062-0EDEB5045277}"/>
              </a:ext>
            </a:extLst>
          </p:cNvPr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34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B3AAA2-0B9A-4ACB-815D-C31586E0B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79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F5AA5F9A-373E-4B7C-A38A-B8F2E2502D7C}"/>
              </a:ext>
            </a:extLst>
          </p:cNvPr>
          <p:cNvSpPr txBox="1">
            <a:spLocks/>
          </p:cNvSpPr>
          <p:nvPr/>
        </p:nvSpPr>
        <p:spPr>
          <a:xfrm>
            <a:off x="-534721" y="6448893"/>
            <a:ext cx="12192000" cy="216000"/>
          </a:xfrm>
          <a:prstGeom prst="rect">
            <a:avLst/>
          </a:prstGeom>
        </p:spPr>
        <p:txBody>
          <a:bodyPr lIns="91440" tIns="45720" rIns="91440" bIns="45720" anchor="t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RIT | MS Data Science | Fall 2021 | DSCI 633 | Final Project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C1ABE8-DA04-4D51-92C5-37607440D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96" y="3758684"/>
            <a:ext cx="4560347" cy="249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arson Correlation Coefficient: Formula, Example &amp; Significance - Video &amp;  Lesson Transcript | Study.com">
            <a:extLst>
              <a:ext uri="{FF2B5EF4-FFF2-40B4-BE49-F238E27FC236}">
                <a16:creationId xmlns:a16="http://schemas.microsoft.com/office/drawing/2014/main" id="{A1B1EB6F-C42A-4CD1-B61E-CB76A89B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0" y="1479246"/>
            <a:ext cx="3658838" cy="197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owchart: Extract 27">
            <a:extLst>
              <a:ext uri="{FF2B5EF4-FFF2-40B4-BE49-F238E27FC236}">
                <a16:creationId xmlns:a16="http://schemas.microsoft.com/office/drawing/2014/main" id="{285B2B36-FD27-4B5D-8F0F-20AA0624498B}"/>
              </a:ext>
            </a:extLst>
          </p:cNvPr>
          <p:cNvSpPr/>
          <p:nvPr/>
        </p:nvSpPr>
        <p:spPr>
          <a:xfrm rot="5400000">
            <a:off x="4512278" y="4669200"/>
            <a:ext cx="2725992" cy="320296"/>
          </a:xfrm>
          <a:prstGeom prst="flowChartExtra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F2D42B69-3937-4F7D-8DF2-008FDA9CF1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82909" y="1428895"/>
            <a:ext cx="10981679" cy="4848793"/>
          </a:xfrm>
          <a:prstGeom prst="rect">
            <a:avLst/>
          </a:prstGeom>
          <a:noFill/>
          <a:ln w="12700" algn="ctr">
            <a:solidFill>
              <a:srgbClr val="969696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896" tIns="54448" rIns="108896" bIns="54448" anchor="ctr"/>
          <a:lstStyle>
            <a:lvl1pPr eaLnBrk="0" hangingPunct="0">
              <a:lnSpc>
                <a:spcPct val="108000"/>
              </a:lnSpc>
              <a:spcAft>
                <a:spcPct val="42000"/>
              </a:spcAft>
              <a:defRPr sz="2000">
                <a:solidFill>
                  <a:schemeClr val="tx1"/>
                </a:solidFill>
                <a:latin typeface="CorpoS" pitchFamily="2" charset="0"/>
              </a:defRPr>
            </a:lvl1pPr>
            <a:lvl2pPr marL="742950" indent="-28575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2pPr>
            <a:lvl3pPr marL="11430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3pPr>
            <a:lvl4pPr marL="16002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4pPr>
            <a:lvl5pPr marL="20574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5pPr>
            <a:lvl6pPr marL="25146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6pPr>
            <a:lvl7pPr marL="29718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7pPr>
            <a:lvl8pPr marL="34290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8pPr>
            <a:lvl9pPr marL="38862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poS" pitchFamily="2" charset="0"/>
              <a:ea typeface="+mn-ea"/>
              <a:cs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EEE1EF4-6CF4-4085-AF9E-3D40BBCEF900}"/>
              </a:ext>
            </a:extLst>
          </p:cNvPr>
          <p:cNvSpPr/>
          <p:nvPr/>
        </p:nvSpPr>
        <p:spPr>
          <a:xfrm>
            <a:off x="582909" y="1428751"/>
            <a:ext cx="1408113" cy="192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Reasons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AF3E639-6304-48F1-A459-BA5FCBDFDB32}"/>
              </a:ext>
            </a:extLst>
          </p:cNvPr>
          <p:cNvCxnSpPr/>
          <p:nvPr/>
        </p:nvCxnSpPr>
        <p:spPr bwMode="auto">
          <a:xfrm>
            <a:off x="582909" y="3416032"/>
            <a:ext cx="10981679" cy="0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BC5461B-ABF0-4EBC-8A2F-41BFD005464C}"/>
              </a:ext>
            </a:extLst>
          </p:cNvPr>
          <p:cNvSpPr/>
          <p:nvPr/>
        </p:nvSpPr>
        <p:spPr>
          <a:xfrm>
            <a:off x="6393159" y="1436021"/>
            <a:ext cx="1408113" cy="192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E20327F-4A40-49B9-B793-0ABDB3EB3138}"/>
              </a:ext>
            </a:extLst>
          </p:cNvPr>
          <p:cNvSpPr/>
          <p:nvPr/>
        </p:nvSpPr>
        <p:spPr>
          <a:xfrm>
            <a:off x="6393158" y="3411270"/>
            <a:ext cx="1408113" cy="192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Similarity scores</a:t>
            </a:r>
          </a:p>
        </p:txBody>
      </p:sp>
      <p:sp>
        <p:nvSpPr>
          <p:cNvPr id="42" name="Flowchart: Extract 41">
            <a:extLst>
              <a:ext uri="{FF2B5EF4-FFF2-40B4-BE49-F238E27FC236}">
                <a16:creationId xmlns:a16="http://schemas.microsoft.com/office/drawing/2014/main" id="{67090C07-54EE-44D1-9430-39E02F9EF8F8}"/>
              </a:ext>
            </a:extLst>
          </p:cNvPr>
          <p:cNvSpPr/>
          <p:nvPr/>
        </p:nvSpPr>
        <p:spPr>
          <a:xfrm rot="5400000">
            <a:off x="4887378" y="2274089"/>
            <a:ext cx="1963595" cy="320296"/>
          </a:xfrm>
          <a:prstGeom prst="flowChartExtra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F1BAD06-FECC-40E0-805E-9559D67EF437}"/>
              </a:ext>
            </a:extLst>
          </p:cNvPr>
          <p:cNvSpPr/>
          <p:nvPr/>
        </p:nvSpPr>
        <p:spPr>
          <a:xfrm>
            <a:off x="582909" y="3420383"/>
            <a:ext cx="1408113" cy="192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Possibilities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5EB23A-221A-4C93-90D1-A4673A1D1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324" y="3675530"/>
            <a:ext cx="5467351" cy="4857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66DA0B-3983-4CFE-8B27-DCE97190D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045" y="4286581"/>
            <a:ext cx="2182021" cy="1833750"/>
          </a:xfrm>
          <a:prstGeom prst="rect">
            <a:avLst/>
          </a:prstGeom>
        </p:spPr>
      </p:pic>
      <p:sp>
        <p:nvSpPr>
          <p:cNvPr id="47" name="Flowchart: Extract 46">
            <a:extLst>
              <a:ext uri="{FF2B5EF4-FFF2-40B4-BE49-F238E27FC236}">
                <a16:creationId xmlns:a16="http://schemas.microsoft.com/office/drawing/2014/main" id="{40248185-1EFE-493D-A41B-51491FF8385A}"/>
              </a:ext>
            </a:extLst>
          </p:cNvPr>
          <p:cNvSpPr/>
          <p:nvPr/>
        </p:nvSpPr>
        <p:spPr>
          <a:xfrm rot="5400000">
            <a:off x="8167581" y="5112557"/>
            <a:ext cx="1644996" cy="182888"/>
          </a:xfrm>
          <a:prstGeom prst="flowChartExtra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4C68CBD-030D-4239-AC92-D6E74C2C1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9713" y="4731009"/>
            <a:ext cx="2371404" cy="1295489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521AFB6D-475C-4498-B3AD-D0CD04A495DD}"/>
              </a:ext>
            </a:extLst>
          </p:cNvPr>
          <p:cNvSpPr/>
          <p:nvPr/>
        </p:nvSpPr>
        <p:spPr>
          <a:xfrm>
            <a:off x="6349713" y="4381500"/>
            <a:ext cx="2371404" cy="266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Dictionary of scores - unsorted</a:t>
            </a:r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FC7495D1-A0A0-408C-8AA8-54DF2D2B428E}"/>
              </a:ext>
            </a:extLst>
          </p:cNvPr>
          <p:cNvSpPr/>
          <p:nvPr/>
        </p:nvSpPr>
        <p:spPr>
          <a:xfrm rot="5400000">
            <a:off x="1884901" y="1366787"/>
            <a:ext cx="192589" cy="198739"/>
          </a:xfrm>
          <a:prstGeom prst="hexago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D6C1FF3D-2CF9-4370-A1E4-BEE7B88743B6}"/>
              </a:ext>
            </a:extLst>
          </p:cNvPr>
          <p:cNvSpPr/>
          <p:nvPr/>
        </p:nvSpPr>
        <p:spPr>
          <a:xfrm rot="5400000">
            <a:off x="7697468" y="1382075"/>
            <a:ext cx="192589" cy="198739"/>
          </a:xfrm>
          <a:prstGeom prst="hexago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91440" tIns="45720" rIns="91440" bIns="4572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2</a:t>
            </a: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EB4E7197-7ED8-43CA-997E-54681E68FD67}"/>
              </a:ext>
            </a:extLst>
          </p:cNvPr>
          <p:cNvSpPr/>
          <p:nvPr/>
        </p:nvSpPr>
        <p:spPr>
          <a:xfrm rot="5400000">
            <a:off x="1889664" y="3369727"/>
            <a:ext cx="192589" cy="198739"/>
          </a:xfrm>
          <a:prstGeom prst="hexago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91440" tIns="45720" rIns="91440" bIns="4572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3</a:t>
            </a:r>
          </a:p>
        </p:txBody>
      </p:sp>
      <p:sp>
        <p:nvSpPr>
          <p:cNvPr id="54" name="Hexagon 53">
            <a:extLst>
              <a:ext uri="{FF2B5EF4-FFF2-40B4-BE49-F238E27FC236}">
                <a16:creationId xmlns:a16="http://schemas.microsoft.com/office/drawing/2014/main" id="{74F3FABC-7F3B-468D-B25E-188F7D01F173}"/>
              </a:ext>
            </a:extLst>
          </p:cNvPr>
          <p:cNvSpPr/>
          <p:nvPr/>
        </p:nvSpPr>
        <p:spPr>
          <a:xfrm rot="5400000">
            <a:off x="7690389" y="3369727"/>
            <a:ext cx="192589" cy="198739"/>
          </a:xfrm>
          <a:prstGeom prst="hexago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91440" tIns="45720" rIns="91440" bIns="4572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4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6AA8EAB-1A16-4AA4-8CE9-CF61706ACECA}"/>
              </a:ext>
            </a:extLst>
          </p:cNvPr>
          <p:cNvSpPr txBox="1">
            <a:spLocks/>
          </p:cNvSpPr>
          <p:nvPr/>
        </p:nvSpPr>
        <p:spPr>
          <a:xfrm>
            <a:off x="574141" y="684545"/>
            <a:ext cx="10990447" cy="60374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AGAIN, PC PROVIDES A SAFE WAY TO TAKE A DISTANCE MATRIX AS INPUT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EB003-63FF-4520-816B-1AE4D80659CD}"/>
              </a:ext>
            </a:extLst>
          </p:cNvPr>
          <p:cNvSpPr txBox="1"/>
          <p:nvPr/>
        </p:nvSpPr>
        <p:spPr>
          <a:xfrm>
            <a:off x="371856" y="6419088"/>
            <a:ext cx="29565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imle cs"/>
                <a:ea typeface="+mn-lt"/>
                <a:cs typeface="Arial" panose="020B0604020202020204"/>
              </a:rPr>
              <a:t>PC* - Pearson correlation coefficient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aimle cs"/>
              <a:ea typeface="+mn-ea"/>
              <a:cs typeface="+mn-cs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2F29A9-E61B-43F8-ACF9-E04132393060}"/>
              </a:ext>
            </a:extLst>
          </p:cNvPr>
          <p:cNvSpPr/>
          <p:nvPr/>
        </p:nvSpPr>
        <p:spPr>
          <a:xfrm>
            <a:off x="6095999" y="3675530"/>
            <a:ext cx="5467351" cy="2516813"/>
          </a:xfrm>
          <a:prstGeom prst="rect">
            <a:avLst/>
          </a:prstGeom>
          <a:noFill/>
          <a:ln w="38100">
            <a:solidFill>
              <a:srgbClr val="D95E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F4A8A3-992A-43F3-8E2B-3306245D6051}"/>
              </a:ext>
            </a:extLst>
          </p:cNvPr>
          <p:cNvSpPr/>
          <p:nvPr/>
        </p:nvSpPr>
        <p:spPr>
          <a:xfrm>
            <a:off x="1286964" y="1790870"/>
            <a:ext cx="3912833" cy="13967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marR="0" lvl="0" indent="-171450" algn="l" defTabSz="60958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This finds the similarity between pairs of users</a:t>
            </a:r>
          </a:p>
          <a:p>
            <a:pPr marL="171450" marR="0" lvl="0" indent="-171450" algn="l" defTabSz="60958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Weighted average of ratings are calculated and multiplied with the similarity so that it gets influences the ratings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13D485-369C-40AA-8A1E-63817E298AF4}"/>
              </a:ext>
            </a:extLst>
          </p:cNvPr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35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EAF5502-FA3F-4F46-BC5A-F64836ACF1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8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A94F088E-9EC0-4ECB-BF55-144CBAA30E39}"/>
              </a:ext>
            </a:extLst>
          </p:cNvPr>
          <p:cNvSpPr/>
          <p:nvPr/>
        </p:nvSpPr>
        <p:spPr>
          <a:xfrm>
            <a:off x="710277" y="3410936"/>
            <a:ext cx="506631" cy="53979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F2D42B69-3937-4F7D-8DF2-008FDA9CF1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82909" y="1428895"/>
            <a:ext cx="10981679" cy="4848793"/>
          </a:xfrm>
          <a:prstGeom prst="rect">
            <a:avLst/>
          </a:prstGeom>
          <a:noFill/>
          <a:ln w="12700" algn="ctr">
            <a:solidFill>
              <a:srgbClr val="969696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896" tIns="54448" rIns="108896" bIns="54448" anchor="ctr"/>
          <a:lstStyle>
            <a:lvl1pPr eaLnBrk="0" hangingPunct="0">
              <a:lnSpc>
                <a:spcPct val="108000"/>
              </a:lnSpc>
              <a:spcAft>
                <a:spcPct val="42000"/>
              </a:spcAft>
              <a:defRPr sz="2000">
                <a:solidFill>
                  <a:schemeClr val="tx1"/>
                </a:solidFill>
                <a:latin typeface="CorpoS" pitchFamily="2" charset="0"/>
              </a:defRPr>
            </a:lvl1pPr>
            <a:lvl2pPr marL="742950" indent="-28575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2pPr>
            <a:lvl3pPr marL="11430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3pPr>
            <a:lvl4pPr marL="16002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4pPr>
            <a:lvl5pPr marL="20574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5pPr>
            <a:lvl6pPr marL="25146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6pPr>
            <a:lvl7pPr marL="29718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7pPr>
            <a:lvl8pPr marL="34290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8pPr>
            <a:lvl9pPr marL="38862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poS" pitchFamily="2" charset="0"/>
              <a:ea typeface="+mn-ea"/>
              <a:cs typeface="Arial" charset="0"/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9EDD7D8D-A766-48FD-9BCB-D1724D0B7CFF}"/>
              </a:ext>
            </a:extLst>
          </p:cNvPr>
          <p:cNvSpPr txBox="1">
            <a:spLocks/>
          </p:cNvSpPr>
          <p:nvPr/>
        </p:nvSpPr>
        <p:spPr>
          <a:xfrm>
            <a:off x="583503" y="586916"/>
            <a:ext cx="10990447" cy="60374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800"/>
              </a:spcBef>
              <a:buFont typeface="Arial"/>
              <a:buNone/>
              <a:defRPr sz="3200" b="0">
                <a:latin typeface="Daimler"/>
                <a:ea typeface="+mj-ea"/>
                <a:cs typeface="+mj-cs"/>
              </a:defRPr>
            </a:lvl1pPr>
            <a:lvl2pPr marL="990575" indent="-380990">
              <a:spcBef>
                <a:spcPct val="20000"/>
              </a:spcBef>
              <a:buFont typeface="Arial"/>
              <a:buChar char="–"/>
              <a:defRPr sz="3733"/>
            </a:lvl2pPr>
            <a:lvl3pPr marL="1523962" indent="-304792">
              <a:spcBef>
                <a:spcPct val="20000"/>
              </a:spcBef>
              <a:buFont typeface="Arial"/>
              <a:buChar char="•"/>
              <a:defRPr sz="3200"/>
            </a:lvl3pPr>
            <a:lvl4pPr marL="2133547" indent="-304792">
              <a:spcBef>
                <a:spcPct val="20000"/>
              </a:spcBef>
              <a:buFont typeface="Arial"/>
              <a:buChar char="–"/>
              <a:defRPr sz="2667"/>
            </a:lvl4pPr>
            <a:lvl5pPr marL="2743131" indent="-304792">
              <a:spcBef>
                <a:spcPct val="20000"/>
              </a:spcBef>
              <a:buFont typeface="Arial"/>
              <a:buChar char="»"/>
              <a:defRPr sz="2667"/>
            </a:lvl5pPr>
            <a:lvl6pPr marL="3352716" indent="-304792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NEED VALIDATION TO CHECK PERFORMANCE OF THIS USER COLLABORATIVE FILTERING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E2AF22-8E36-4AE7-8CFE-560C6C6E8CFF}"/>
              </a:ext>
            </a:extLst>
          </p:cNvPr>
          <p:cNvGrpSpPr/>
          <p:nvPr/>
        </p:nvGrpSpPr>
        <p:grpSpPr>
          <a:xfrm>
            <a:off x="659440" y="1509131"/>
            <a:ext cx="3487257" cy="1680636"/>
            <a:chOff x="659440" y="1509131"/>
            <a:chExt cx="3487257" cy="16806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B8060F5-5E24-40D8-9C47-3BFF5DDBBB99}"/>
                </a:ext>
              </a:extLst>
            </p:cNvPr>
            <p:cNvSpPr/>
            <p:nvPr/>
          </p:nvSpPr>
          <p:spPr>
            <a:xfrm>
              <a:off x="659440" y="1509131"/>
              <a:ext cx="3487257" cy="1680636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09BB45-169A-4403-B827-B952AB317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520" y="1934105"/>
              <a:ext cx="3341601" cy="1158333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DAC489A-674C-4C39-BC9D-18209D2BC4BD}"/>
                </a:ext>
              </a:extLst>
            </p:cNvPr>
            <p:cNvSpPr/>
            <p:nvPr/>
          </p:nvSpPr>
          <p:spPr>
            <a:xfrm>
              <a:off x="710277" y="1588268"/>
              <a:ext cx="2371404" cy="2485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aimle cs"/>
                  <a:ea typeface="+mn-ea"/>
                  <a:cs typeface="+mn-cs"/>
                </a:rPr>
                <a:t>Weighted ratings are added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400C7EC-FD5B-43A8-8DC8-DBF17E721232}"/>
              </a:ext>
            </a:extLst>
          </p:cNvPr>
          <p:cNvGrpSpPr/>
          <p:nvPr/>
        </p:nvGrpSpPr>
        <p:grpSpPr>
          <a:xfrm>
            <a:off x="4305535" y="1509131"/>
            <a:ext cx="3487257" cy="1680636"/>
            <a:chOff x="4266976" y="1504347"/>
            <a:chExt cx="3487257" cy="168063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56D9263-AAE6-4DF8-8A33-2A70360CBEE0}"/>
                </a:ext>
              </a:extLst>
            </p:cNvPr>
            <p:cNvSpPr/>
            <p:nvPr/>
          </p:nvSpPr>
          <p:spPr>
            <a:xfrm>
              <a:off x="4266976" y="1504347"/>
              <a:ext cx="3487257" cy="1680636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C47F97D-155E-45D3-A545-D28EFBF80F8C}"/>
                </a:ext>
              </a:extLst>
            </p:cNvPr>
            <p:cNvSpPr/>
            <p:nvPr/>
          </p:nvSpPr>
          <p:spPr>
            <a:xfrm>
              <a:off x="4317813" y="1583484"/>
              <a:ext cx="2371404" cy="204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aimle cs"/>
                  <a:ea typeface="+mn-ea"/>
                  <a:cs typeface="+mn-cs"/>
                </a:rPr>
                <a:t>Sum of similarity scores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98818FA-EE9F-42FB-9959-268E0704F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9003" y="1941744"/>
              <a:ext cx="3263201" cy="116498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FADDDE-F5DA-4820-B19F-EA68D12C59BB}"/>
              </a:ext>
            </a:extLst>
          </p:cNvPr>
          <p:cNvGrpSpPr/>
          <p:nvPr/>
        </p:nvGrpSpPr>
        <p:grpSpPr>
          <a:xfrm>
            <a:off x="7959925" y="1509131"/>
            <a:ext cx="3487257" cy="1728996"/>
            <a:chOff x="7865016" y="1496463"/>
            <a:chExt cx="3487257" cy="172899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EE4EB23-CE69-43BB-B263-FC33896F7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5853" y="1788086"/>
              <a:ext cx="3257095" cy="1437373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25B2A4C-C684-4A04-A5D4-D8F7DC79A991}"/>
                </a:ext>
              </a:extLst>
            </p:cNvPr>
            <p:cNvSpPr/>
            <p:nvPr/>
          </p:nvSpPr>
          <p:spPr>
            <a:xfrm>
              <a:off x="7865016" y="1496463"/>
              <a:ext cx="3487257" cy="1680636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285D374-E93B-4107-8FFD-9B5E3F22EFE1}"/>
                </a:ext>
              </a:extLst>
            </p:cNvPr>
            <p:cNvSpPr/>
            <p:nvPr/>
          </p:nvSpPr>
          <p:spPr>
            <a:xfrm>
              <a:off x="7915853" y="1575600"/>
              <a:ext cx="2163812" cy="2124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aimle cs"/>
                  <a:ea typeface="+mn-ea"/>
                  <a:cs typeface="+mn-cs"/>
                </a:rPr>
                <a:t>Score with weighted average</a:t>
              </a:r>
            </a:p>
          </p:txBody>
        </p:sp>
      </p:grpSp>
      <p:sp>
        <p:nvSpPr>
          <p:cNvPr id="50" name="Flowchart: Extract 49">
            <a:extLst>
              <a:ext uri="{FF2B5EF4-FFF2-40B4-BE49-F238E27FC236}">
                <a16:creationId xmlns:a16="http://schemas.microsoft.com/office/drawing/2014/main" id="{2511187E-8A47-47D5-A53C-03AE8CDB0FF3}"/>
              </a:ext>
            </a:extLst>
          </p:cNvPr>
          <p:cNvSpPr/>
          <p:nvPr/>
        </p:nvSpPr>
        <p:spPr>
          <a:xfrm rot="10800000">
            <a:off x="710275" y="3301222"/>
            <a:ext cx="10736905" cy="189693"/>
          </a:xfrm>
          <a:prstGeom prst="flowChartExtra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B3AA53-8FBB-4123-AE55-DAFD76791AA3}"/>
              </a:ext>
            </a:extLst>
          </p:cNvPr>
          <p:cNvGrpSpPr/>
          <p:nvPr/>
        </p:nvGrpSpPr>
        <p:grpSpPr>
          <a:xfrm>
            <a:off x="4203374" y="3571446"/>
            <a:ext cx="3666786" cy="1636544"/>
            <a:chOff x="4293139" y="3571446"/>
            <a:chExt cx="3666786" cy="153900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EA222E-18FC-4EEB-9496-C0F805969BF8}"/>
                </a:ext>
              </a:extLst>
            </p:cNvPr>
            <p:cNvSpPr/>
            <p:nvPr/>
          </p:nvSpPr>
          <p:spPr>
            <a:xfrm>
              <a:off x="4293139" y="3571446"/>
              <a:ext cx="3666786" cy="1539008"/>
            </a:xfrm>
            <a:prstGeom prst="rect">
              <a:avLst/>
            </a:prstGeom>
            <a:noFill/>
            <a:ln w="12700">
              <a:solidFill>
                <a:srgbClr val="D95E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42B20A3-772E-4CBE-80DF-0BCA68A6E336}"/>
                </a:ext>
              </a:extLst>
            </p:cNvPr>
            <p:cNvSpPr/>
            <p:nvPr/>
          </p:nvSpPr>
          <p:spPr>
            <a:xfrm>
              <a:off x="4344180" y="3633357"/>
              <a:ext cx="2251787" cy="1418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D95E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aimle cs"/>
                  <a:ea typeface="+mn-ea"/>
                  <a:cs typeface="+mn-cs"/>
                </a:rPr>
                <a:t>Personalised recommendations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9795E2-3FB8-45F7-A4B2-1F0D8F568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16048" y="3853291"/>
              <a:ext cx="3471805" cy="1246633"/>
            </a:xfrm>
            <a:prstGeom prst="rect">
              <a:avLst/>
            </a:prstGeom>
            <a:ln w="12700">
              <a:solidFill>
                <a:srgbClr val="D95E00"/>
              </a:solidFill>
            </a:ln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ED9581E-1C65-4F1A-8D9B-63A596EB1678}"/>
              </a:ext>
            </a:extLst>
          </p:cNvPr>
          <p:cNvSpPr txBox="1"/>
          <p:nvPr/>
        </p:nvSpPr>
        <p:spPr>
          <a:xfrm>
            <a:off x="574141" y="5290877"/>
            <a:ext cx="10990447" cy="1007106"/>
          </a:xfrm>
          <a:prstGeom prst="rect">
            <a:avLst/>
          </a:prstGeom>
          <a:noFill/>
          <a:ln>
            <a:solidFill>
              <a:srgbClr val="00677F"/>
            </a:solidFill>
          </a:ln>
        </p:spPr>
        <p:txBody>
          <a:bodyPr wrap="square" lIns="71963" tIns="71963" rIns="71963" bIns="71963" rtlCol="0" anchor="t">
            <a:spAutoFit/>
          </a:bodyPr>
          <a:lstStyle/>
          <a:p>
            <a:pPr marL="796290" marR="0" lvl="0" indent="-342265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Looks like the recommendations has given us list of movies with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Comedy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as a the most common genre. We will be able to validate our work qualitatively but not by quantitative measures.</a:t>
            </a:r>
          </a:p>
          <a:p>
            <a:pPr marL="796290" marR="0" lvl="0" indent="-342265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Next Step: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Since we have not done any validations on the implementations that we have seen till now, we will perform the validation on both user-user and item-item collaborative filtering as a next step with different implementation.</a:t>
            </a:r>
          </a:p>
        </p:txBody>
      </p:sp>
      <p:sp>
        <p:nvSpPr>
          <p:cNvPr id="57" name="Pentagon 23">
            <a:extLst>
              <a:ext uri="{FF2B5EF4-FFF2-40B4-BE49-F238E27FC236}">
                <a16:creationId xmlns:a16="http://schemas.microsoft.com/office/drawing/2014/main" id="{9E344B9E-5D1A-4EAF-B914-481621CC12E2}"/>
              </a:ext>
            </a:extLst>
          </p:cNvPr>
          <p:cNvSpPr/>
          <p:nvPr/>
        </p:nvSpPr>
        <p:spPr>
          <a:xfrm>
            <a:off x="582909" y="5288854"/>
            <a:ext cx="675127" cy="967003"/>
          </a:xfrm>
          <a:prstGeom prst="homePlate">
            <a:avLst/>
          </a:prstGeom>
          <a:ln>
            <a:solidFill>
              <a:srgbClr val="005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63" tIns="71963" rIns="71963" bIns="71963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r CS" pitchFamily="2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26F930E-1CF6-4A02-A535-AE97201EBC92}"/>
              </a:ext>
            </a:extLst>
          </p:cNvPr>
          <p:cNvSpPr txBox="1"/>
          <p:nvPr/>
        </p:nvSpPr>
        <p:spPr>
          <a:xfrm>
            <a:off x="756226" y="3444147"/>
            <a:ext cx="530740" cy="576219"/>
          </a:xfrm>
          <a:prstGeom prst="rect">
            <a:avLst/>
          </a:prstGeom>
          <a:noFill/>
        </p:spPr>
        <p:txBody>
          <a:bodyPr wrap="square" lIns="71963" tIns="71963" rIns="71963" bIns="71963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Daimler CS" pitchFamily="2" charset="0"/>
                <a:ea typeface="+mn-ea"/>
                <a:cs typeface="+mn-cs"/>
                <a:sym typeface="Wingdings" panose="05000000000000000000" pitchFamily="2" charset="2"/>
              </a:rPr>
              <a:t>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Daimler CS" pitchFamily="2" charset="0"/>
              <a:ea typeface="+mn-ea"/>
              <a:cs typeface="+mn-cs"/>
            </a:endParaRPr>
          </a:p>
        </p:txBody>
      </p:sp>
      <p:sp>
        <p:nvSpPr>
          <p:cNvPr id="60" name="Oval Callout 101">
            <a:extLst>
              <a:ext uri="{FF2B5EF4-FFF2-40B4-BE49-F238E27FC236}">
                <a16:creationId xmlns:a16="http://schemas.microsoft.com/office/drawing/2014/main" id="{662FCA50-3200-4F18-9777-6B5FF7E05163}"/>
              </a:ext>
            </a:extLst>
          </p:cNvPr>
          <p:cNvSpPr/>
          <p:nvPr/>
        </p:nvSpPr>
        <p:spPr>
          <a:xfrm>
            <a:off x="1362747" y="3859291"/>
            <a:ext cx="2265625" cy="1136047"/>
          </a:xfrm>
          <a:prstGeom prst="wedgeEllipseCallout">
            <a:avLst>
              <a:gd name="adj1" fmla="val 76393"/>
              <a:gd name="adj2" fmla="val -855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imler CS" pitchFamily="2" charset="0"/>
                <a:ea typeface="+mn-ea"/>
                <a:cs typeface="+mn-cs"/>
              </a:rPr>
              <a:t>“Now we have personalized recommendations our user!” </a:t>
            </a:r>
          </a:p>
        </p:txBody>
      </p:sp>
      <p:sp>
        <p:nvSpPr>
          <p:cNvPr id="62" name="Oval Callout 101">
            <a:extLst>
              <a:ext uri="{FF2B5EF4-FFF2-40B4-BE49-F238E27FC236}">
                <a16:creationId xmlns:a16="http://schemas.microsoft.com/office/drawing/2014/main" id="{EE1C0C8E-0F84-45F7-B5AF-EA656233F9C6}"/>
              </a:ext>
            </a:extLst>
          </p:cNvPr>
          <p:cNvSpPr/>
          <p:nvPr/>
        </p:nvSpPr>
        <p:spPr>
          <a:xfrm>
            <a:off x="8445162" y="3910638"/>
            <a:ext cx="2147517" cy="1079090"/>
          </a:xfrm>
          <a:prstGeom prst="wedgeEllipseCallout">
            <a:avLst>
              <a:gd name="adj1" fmla="val -79919"/>
              <a:gd name="adj2" fmla="val -921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imler CS" pitchFamily="2" charset="0"/>
                <a:ea typeface="+mn-ea"/>
                <a:cs typeface="+mn-cs"/>
              </a:rPr>
              <a:t>“How do we validate this result?” 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48B5A2-BBAD-4F82-BA05-DFE006918EEA}"/>
              </a:ext>
            </a:extLst>
          </p:cNvPr>
          <p:cNvGrpSpPr/>
          <p:nvPr/>
        </p:nvGrpSpPr>
        <p:grpSpPr>
          <a:xfrm>
            <a:off x="10952420" y="3414690"/>
            <a:ext cx="530740" cy="576219"/>
            <a:chOff x="10952420" y="3414690"/>
            <a:chExt cx="530740" cy="576219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A5D604E-2BDC-434B-8BFB-1E9B4CDD63D0}"/>
                </a:ext>
              </a:extLst>
            </p:cNvPr>
            <p:cNvSpPr/>
            <p:nvPr/>
          </p:nvSpPr>
          <p:spPr>
            <a:xfrm>
              <a:off x="10952420" y="3445941"/>
              <a:ext cx="506631" cy="5397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65B258F-F2C2-40EF-8E94-4A92B4C2A97D}"/>
                </a:ext>
              </a:extLst>
            </p:cNvPr>
            <p:cNvSpPr txBox="1"/>
            <p:nvPr/>
          </p:nvSpPr>
          <p:spPr>
            <a:xfrm>
              <a:off x="10952420" y="3414690"/>
              <a:ext cx="530740" cy="576219"/>
            </a:xfrm>
            <a:prstGeom prst="rect">
              <a:avLst/>
            </a:prstGeom>
            <a:noFill/>
          </p:spPr>
          <p:txBody>
            <a:bodyPr wrap="square" lIns="71963" tIns="71963" rIns="71963" bIns="71963" rtlCol="0">
              <a:spAutoFit/>
            </a:bodyPr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Daimler CS" pitchFamily="2" charset="0"/>
                  <a:ea typeface="+mn-ea"/>
                  <a:cs typeface="+mn-cs"/>
                  <a:sym typeface="Webdings" panose="05030102010509060703" pitchFamily="18" charset="2"/>
                </a:rPr>
                <a:t>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Daimler CS" pitchFamily="2" charset="0"/>
                <a:ea typeface="+mn-ea"/>
                <a:cs typeface="+mn-cs"/>
              </a:endParaRPr>
            </a:p>
          </p:txBody>
        </p:sp>
      </p:grp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D1BABFC6-3701-4A05-BBE3-5F495CF21649}"/>
              </a:ext>
            </a:extLst>
          </p:cNvPr>
          <p:cNvSpPr txBox="1">
            <a:spLocks/>
          </p:cNvSpPr>
          <p:nvPr/>
        </p:nvSpPr>
        <p:spPr>
          <a:xfrm>
            <a:off x="-344983" y="6463879"/>
            <a:ext cx="12192000" cy="21600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												RIT | MS Data Science | Fall 2021 | DSCI 633 | Final Project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950845-6301-47E4-9678-C0D04C53FC8B}"/>
              </a:ext>
            </a:extLst>
          </p:cNvPr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36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66FF948-84AC-4D97-988D-0BF3D3CCA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88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A94F088E-9EC0-4ECB-BF55-144CBAA30E39}"/>
              </a:ext>
            </a:extLst>
          </p:cNvPr>
          <p:cNvSpPr/>
          <p:nvPr/>
        </p:nvSpPr>
        <p:spPr>
          <a:xfrm>
            <a:off x="710277" y="3410936"/>
            <a:ext cx="506631" cy="53979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F2D42B69-3937-4F7D-8DF2-008FDA9CF1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82909" y="1428895"/>
            <a:ext cx="10981679" cy="4848793"/>
          </a:xfrm>
          <a:prstGeom prst="rect">
            <a:avLst/>
          </a:prstGeom>
          <a:noFill/>
          <a:ln w="12700" algn="ctr">
            <a:solidFill>
              <a:srgbClr val="969696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896" tIns="54448" rIns="108896" bIns="54448" anchor="ctr"/>
          <a:lstStyle>
            <a:lvl1pPr eaLnBrk="0" hangingPunct="0">
              <a:lnSpc>
                <a:spcPct val="108000"/>
              </a:lnSpc>
              <a:spcAft>
                <a:spcPct val="42000"/>
              </a:spcAft>
              <a:defRPr sz="2000">
                <a:solidFill>
                  <a:schemeClr val="tx1"/>
                </a:solidFill>
                <a:latin typeface="CorpoS" pitchFamily="2" charset="0"/>
              </a:defRPr>
            </a:lvl1pPr>
            <a:lvl2pPr marL="742950" indent="-28575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2pPr>
            <a:lvl3pPr marL="11430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3pPr>
            <a:lvl4pPr marL="16002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4pPr>
            <a:lvl5pPr marL="20574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5pPr>
            <a:lvl6pPr marL="25146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6pPr>
            <a:lvl7pPr marL="29718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7pPr>
            <a:lvl8pPr marL="34290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8pPr>
            <a:lvl9pPr marL="38862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poS" pitchFamily="2" charset="0"/>
              <a:ea typeface="+mn-ea"/>
              <a:cs typeface="Arial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E2AF22-8E36-4AE7-8CFE-560C6C6E8CFF}"/>
              </a:ext>
            </a:extLst>
          </p:cNvPr>
          <p:cNvGrpSpPr/>
          <p:nvPr/>
        </p:nvGrpSpPr>
        <p:grpSpPr>
          <a:xfrm>
            <a:off x="659440" y="1509131"/>
            <a:ext cx="3487257" cy="1680636"/>
            <a:chOff x="659440" y="1509131"/>
            <a:chExt cx="3487257" cy="16806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B8060F5-5E24-40D8-9C47-3BFF5DDBBB99}"/>
                </a:ext>
              </a:extLst>
            </p:cNvPr>
            <p:cNvSpPr/>
            <p:nvPr/>
          </p:nvSpPr>
          <p:spPr>
            <a:xfrm>
              <a:off x="659440" y="1509131"/>
              <a:ext cx="3487257" cy="1680636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09BB45-169A-4403-B827-B952AB317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520" y="1934105"/>
              <a:ext cx="3341601" cy="1158333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DAC489A-674C-4C39-BC9D-18209D2BC4BD}"/>
                </a:ext>
              </a:extLst>
            </p:cNvPr>
            <p:cNvSpPr/>
            <p:nvPr/>
          </p:nvSpPr>
          <p:spPr>
            <a:xfrm>
              <a:off x="710277" y="1588268"/>
              <a:ext cx="2371404" cy="2485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aimle cs"/>
                  <a:ea typeface="+mn-ea"/>
                  <a:cs typeface="+mn-cs"/>
                </a:rPr>
                <a:t>Weighted ratings are added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400C7EC-FD5B-43A8-8DC8-DBF17E721232}"/>
              </a:ext>
            </a:extLst>
          </p:cNvPr>
          <p:cNvGrpSpPr/>
          <p:nvPr/>
        </p:nvGrpSpPr>
        <p:grpSpPr>
          <a:xfrm>
            <a:off x="4305535" y="1509131"/>
            <a:ext cx="3487257" cy="1680636"/>
            <a:chOff x="4266976" y="1504347"/>
            <a:chExt cx="3487257" cy="168063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56D9263-AAE6-4DF8-8A33-2A70360CBEE0}"/>
                </a:ext>
              </a:extLst>
            </p:cNvPr>
            <p:cNvSpPr/>
            <p:nvPr/>
          </p:nvSpPr>
          <p:spPr>
            <a:xfrm>
              <a:off x="4266976" y="1504347"/>
              <a:ext cx="3487257" cy="1680636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C47F97D-155E-45D3-A545-D28EFBF80F8C}"/>
                </a:ext>
              </a:extLst>
            </p:cNvPr>
            <p:cNvSpPr/>
            <p:nvPr/>
          </p:nvSpPr>
          <p:spPr>
            <a:xfrm>
              <a:off x="4317813" y="1583484"/>
              <a:ext cx="2371404" cy="204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aimle cs"/>
                  <a:ea typeface="+mn-ea"/>
                  <a:cs typeface="+mn-cs"/>
                </a:rPr>
                <a:t>Sum of similarity scores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98818FA-EE9F-42FB-9959-268E0704F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9003" y="1941744"/>
              <a:ext cx="3263201" cy="116498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FADDDE-F5DA-4820-B19F-EA68D12C59BB}"/>
              </a:ext>
            </a:extLst>
          </p:cNvPr>
          <p:cNvGrpSpPr/>
          <p:nvPr/>
        </p:nvGrpSpPr>
        <p:grpSpPr>
          <a:xfrm>
            <a:off x="7959925" y="1509131"/>
            <a:ext cx="3487257" cy="1728996"/>
            <a:chOff x="7865016" y="1496463"/>
            <a:chExt cx="3487257" cy="172899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EE4EB23-CE69-43BB-B263-FC33896F7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5853" y="1788086"/>
              <a:ext cx="3257095" cy="1437373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25B2A4C-C684-4A04-A5D4-D8F7DC79A991}"/>
                </a:ext>
              </a:extLst>
            </p:cNvPr>
            <p:cNvSpPr/>
            <p:nvPr/>
          </p:nvSpPr>
          <p:spPr>
            <a:xfrm>
              <a:off x="7865016" y="1496463"/>
              <a:ext cx="3487257" cy="1680636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285D374-E93B-4107-8FFD-9B5E3F22EFE1}"/>
                </a:ext>
              </a:extLst>
            </p:cNvPr>
            <p:cNvSpPr/>
            <p:nvPr/>
          </p:nvSpPr>
          <p:spPr>
            <a:xfrm>
              <a:off x="7915853" y="1575600"/>
              <a:ext cx="2163812" cy="2124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aimle cs"/>
                  <a:ea typeface="+mn-ea"/>
                  <a:cs typeface="+mn-cs"/>
                </a:rPr>
                <a:t>Score with weighted average</a:t>
              </a:r>
            </a:p>
          </p:txBody>
        </p:sp>
      </p:grpSp>
      <p:sp>
        <p:nvSpPr>
          <p:cNvPr id="50" name="Flowchart: Extract 49">
            <a:extLst>
              <a:ext uri="{FF2B5EF4-FFF2-40B4-BE49-F238E27FC236}">
                <a16:creationId xmlns:a16="http://schemas.microsoft.com/office/drawing/2014/main" id="{2511187E-8A47-47D5-A53C-03AE8CDB0FF3}"/>
              </a:ext>
            </a:extLst>
          </p:cNvPr>
          <p:cNvSpPr/>
          <p:nvPr/>
        </p:nvSpPr>
        <p:spPr>
          <a:xfrm rot="10800000">
            <a:off x="710275" y="3301222"/>
            <a:ext cx="10736905" cy="189693"/>
          </a:xfrm>
          <a:prstGeom prst="flowChartExtra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B3AA53-8FBB-4123-AE55-DAFD76791AA3}"/>
              </a:ext>
            </a:extLst>
          </p:cNvPr>
          <p:cNvGrpSpPr/>
          <p:nvPr/>
        </p:nvGrpSpPr>
        <p:grpSpPr>
          <a:xfrm>
            <a:off x="4203374" y="3571446"/>
            <a:ext cx="3666786" cy="1636544"/>
            <a:chOff x="4293139" y="3571446"/>
            <a:chExt cx="3666786" cy="153900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EA222E-18FC-4EEB-9496-C0F805969BF8}"/>
                </a:ext>
              </a:extLst>
            </p:cNvPr>
            <p:cNvSpPr/>
            <p:nvPr/>
          </p:nvSpPr>
          <p:spPr>
            <a:xfrm>
              <a:off x="4293139" y="3571446"/>
              <a:ext cx="3666786" cy="1539008"/>
            </a:xfrm>
            <a:prstGeom prst="rect">
              <a:avLst/>
            </a:prstGeom>
            <a:noFill/>
            <a:ln w="12700">
              <a:solidFill>
                <a:srgbClr val="D95E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42B20A3-772E-4CBE-80DF-0BCA68A6E336}"/>
                </a:ext>
              </a:extLst>
            </p:cNvPr>
            <p:cNvSpPr/>
            <p:nvPr/>
          </p:nvSpPr>
          <p:spPr>
            <a:xfrm>
              <a:off x="4344180" y="3633357"/>
              <a:ext cx="2251787" cy="1418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D95E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aimle cs"/>
                  <a:ea typeface="+mn-ea"/>
                  <a:cs typeface="+mn-cs"/>
                </a:rPr>
                <a:t>Personalised recommendations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9795E2-3FB8-45F7-A4B2-1F0D8F568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16048" y="3853291"/>
              <a:ext cx="3471805" cy="1246633"/>
            </a:xfrm>
            <a:prstGeom prst="rect">
              <a:avLst/>
            </a:prstGeom>
            <a:ln w="12700">
              <a:solidFill>
                <a:srgbClr val="D95E00"/>
              </a:solidFill>
            </a:ln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ED9581E-1C65-4F1A-8D9B-63A596EB1678}"/>
              </a:ext>
            </a:extLst>
          </p:cNvPr>
          <p:cNvSpPr txBox="1"/>
          <p:nvPr/>
        </p:nvSpPr>
        <p:spPr>
          <a:xfrm>
            <a:off x="574141" y="5290877"/>
            <a:ext cx="10990447" cy="1007106"/>
          </a:xfrm>
          <a:prstGeom prst="rect">
            <a:avLst/>
          </a:prstGeom>
          <a:noFill/>
          <a:ln>
            <a:solidFill>
              <a:srgbClr val="00677F"/>
            </a:solidFill>
          </a:ln>
        </p:spPr>
        <p:txBody>
          <a:bodyPr wrap="square" lIns="71963" tIns="71963" rIns="71963" bIns="71963" rtlCol="0" anchor="t">
            <a:spAutoFit/>
          </a:bodyPr>
          <a:lstStyle/>
          <a:p>
            <a:pPr marL="796290" marR="0" lvl="0" indent="-342265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Looks like the recommendations has given us list of movies with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Comedy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as a the most common genre. We will be able to validate our work qualitatively but not by quantitative measures.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796290" marR="0" lvl="0" indent="-342265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Next Step: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Since we have not done any validations on the implementations that we have seen till now, we will perform the validation on both user-user and item-item collaborative filtering as a next step with different implementation.</a:t>
            </a: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aimler CS" pitchFamily="2" charset="0"/>
              <a:ea typeface="+mn-ea"/>
              <a:cs typeface="+mn-cs"/>
            </a:endParaRPr>
          </a:p>
        </p:txBody>
      </p:sp>
      <p:sp>
        <p:nvSpPr>
          <p:cNvPr id="57" name="Pentagon 23">
            <a:extLst>
              <a:ext uri="{FF2B5EF4-FFF2-40B4-BE49-F238E27FC236}">
                <a16:creationId xmlns:a16="http://schemas.microsoft.com/office/drawing/2014/main" id="{9E344B9E-5D1A-4EAF-B914-481621CC12E2}"/>
              </a:ext>
            </a:extLst>
          </p:cNvPr>
          <p:cNvSpPr/>
          <p:nvPr/>
        </p:nvSpPr>
        <p:spPr>
          <a:xfrm>
            <a:off x="582909" y="5288854"/>
            <a:ext cx="675127" cy="967003"/>
          </a:xfrm>
          <a:prstGeom prst="homePlate">
            <a:avLst/>
          </a:prstGeom>
          <a:ln>
            <a:solidFill>
              <a:srgbClr val="005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63" tIns="71963" rIns="71963" bIns="71963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r CS" pitchFamily="2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26F930E-1CF6-4A02-A535-AE97201EBC92}"/>
              </a:ext>
            </a:extLst>
          </p:cNvPr>
          <p:cNvSpPr txBox="1"/>
          <p:nvPr/>
        </p:nvSpPr>
        <p:spPr>
          <a:xfrm>
            <a:off x="756226" y="3444147"/>
            <a:ext cx="530740" cy="576219"/>
          </a:xfrm>
          <a:prstGeom prst="rect">
            <a:avLst/>
          </a:prstGeom>
          <a:noFill/>
        </p:spPr>
        <p:txBody>
          <a:bodyPr wrap="square" lIns="71963" tIns="71963" rIns="71963" bIns="71963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Daimler CS" pitchFamily="2" charset="0"/>
                <a:ea typeface="+mn-ea"/>
                <a:cs typeface="+mn-cs"/>
                <a:sym typeface="Wingdings" panose="05000000000000000000" pitchFamily="2" charset="2"/>
              </a:rPr>
              <a:t>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Daimler CS" pitchFamily="2" charset="0"/>
              <a:ea typeface="+mn-ea"/>
              <a:cs typeface="+mn-cs"/>
            </a:endParaRPr>
          </a:p>
        </p:txBody>
      </p:sp>
      <p:sp>
        <p:nvSpPr>
          <p:cNvPr id="60" name="Oval Callout 101">
            <a:extLst>
              <a:ext uri="{FF2B5EF4-FFF2-40B4-BE49-F238E27FC236}">
                <a16:creationId xmlns:a16="http://schemas.microsoft.com/office/drawing/2014/main" id="{662FCA50-3200-4F18-9777-6B5FF7E05163}"/>
              </a:ext>
            </a:extLst>
          </p:cNvPr>
          <p:cNvSpPr/>
          <p:nvPr/>
        </p:nvSpPr>
        <p:spPr>
          <a:xfrm>
            <a:off x="1362747" y="3859291"/>
            <a:ext cx="2265625" cy="1136047"/>
          </a:xfrm>
          <a:prstGeom prst="wedgeEllipseCallout">
            <a:avLst>
              <a:gd name="adj1" fmla="val 76393"/>
              <a:gd name="adj2" fmla="val -855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imler CS" pitchFamily="2" charset="0"/>
                <a:ea typeface="+mn-ea"/>
                <a:cs typeface="+mn-cs"/>
              </a:rPr>
              <a:t>“Now we have personalized recommendations our user!” </a:t>
            </a:r>
          </a:p>
        </p:txBody>
      </p:sp>
      <p:sp>
        <p:nvSpPr>
          <p:cNvPr id="62" name="Oval Callout 101">
            <a:extLst>
              <a:ext uri="{FF2B5EF4-FFF2-40B4-BE49-F238E27FC236}">
                <a16:creationId xmlns:a16="http://schemas.microsoft.com/office/drawing/2014/main" id="{EE1C0C8E-0F84-45F7-B5AF-EA656233F9C6}"/>
              </a:ext>
            </a:extLst>
          </p:cNvPr>
          <p:cNvSpPr/>
          <p:nvPr/>
        </p:nvSpPr>
        <p:spPr>
          <a:xfrm>
            <a:off x="8445162" y="3910638"/>
            <a:ext cx="2147517" cy="1079090"/>
          </a:xfrm>
          <a:prstGeom prst="wedgeEllipseCallout">
            <a:avLst>
              <a:gd name="adj1" fmla="val -79919"/>
              <a:gd name="adj2" fmla="val -921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imler CS" pitchFamily="2" charset="0"/>
                <a:ea typeface="+mn-ea"/>
                <a:cs typeface="+mn-cs"/>
              </a:rPr>
              <a:t>“How do we validate this result?” 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48B5A2-BBAD-4F82-BA05-DFE006918EEA}"/>
              </a:ext>
            </a:extLst>
          </p:cNvPr>
          <p:cNvGrpSpPr/>
          <p:nvPr/>
        </p:nvGrpSpPr>
        <p:grpSpPr>
          <a:xfrm>
            <a:off x="10952420" y="3414690"/>
            <a:ext cx="530740" cy="576219"/>
            <a:chOff x="10952420" y="3414690"/>
            <a:chExt cx="530740" cy="576219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A5D604E-2BDC-434B-8BFB-1E9B4CDD63D0}"/>
                </a:ext>
              </a:extLst>
            </p:cNvPr>
            <p:cNvSpPr/>
            <p:nvPr/>
          </p:nvSpPr>
          <p:spPr>
            <a:xfrm>
              <a:off x="10952420" y="3445941"/>
              <a:ext cx="506631" cy="5397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65B258F-F2C2-40EF-8E94-4A92B4C2A97D}"/>
                </a:ext>
              </a:extLst>
            </p:cNvPr>
            <p:cNvSpPr txBox="1"/>
            <p:nvPr/>
          </p:nvSpPr>
          <p:spPr>
            <a:xfrm>
              <a:off x="10952420" y="3414690"/>
              <a:ext cx="530740" cy="576219"/>
            </a:xfrm>
            <a:prstGeom prst="rect">
              <a:avLst/>
            </a:prstGeom>
            <a:noFill/>
          </p:spPr>
          <p:txBody>
            <a:bodyPr wrap="square" lIns="71963" tIns="71963" rIns="71963" bIns="71963" rtlCol="0">
              <a:spAutoFit/>
            </a:bodyPr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Daimler CS" pitchFamily="2" charset="0"/>
                  <a:ea typeface="+mn-ea"/>
                  <a:cs typeface="+mn-cs"/>
                  <a:sym typeface="Webdings" panose="05030102010509060703" pitchFamily="18" charset="2"/>
                </a:rPr>
                <a:t>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Daimler CS" pitchFamily="2" charset="0"/>
                <a:ea typeface="+mn-ea"/>
                <a:cs typeface="+mn-cs"/>
              </a:endParaRPr>
            </a:p>
          </p:txBody>
        </p:sp>
      </p:grp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300E37A-C852-4507-BC82-BCBB99E54441}"/>
              </a:ext>
            </a:extLst>
          </p:cNvPr>
          <p:cNvSpPr txBox="1">
            <a:spLocks/>
          </p:cNvSpPr>
          <p:nvPr/>
        </p:nvSpPr>
        <p:spPr>
          <a:xfrm>
            <a:off x="564486" y="600137"/>
            <a:ext cx="10990447" cy="60374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800"/>
              </a:spcBef>
              <a:buFont typeface="Arial"/>
              <a:buNone/>
              <a:defRPr sz="3200" b="0">
                <a:latin typeface="Daimler"/>
                <a:ea typeface="+mj-ea"/>
                <a:cs typeface="+mj-cs"/>
              </a:defRPr>
            </a:lvl1pPr>
            <a:lvl2pPr marL="990575" indent="-380990">
              <a:spcBef>
                <a:spcPct val="20000"/>
              </a:spcBef>
              <a:buFont typeface="Arial"/>
              <a:buChar char="–"/>
              <a:defRPr sz="3733"/>
            </a:lvl2pPr>
            <a:lvl3pPr marL="1523962" indent="-304792">
              <a:spcBef>
                <a:spcPct val="20000"/>
              </a:spcBef>
              <a:buFont typeface="Arial"/>
              <a:buChar char="•"/>
              <a:defRPr sz="3200"/>
            </a:lvl3pPr>
            <a:lvl4pPr marL="2133547" indent="-304792">
              <a:spcBef>
                <a:spcPct val="20000"/>
              </a:spcBef>
              <a:buFont typeface="Arial"/>
              <a:buChar char="–"/>
              <a:defRPr sz="2667"/>
            </a:lvl4pPr>
            <a:lvl5pPr marL="2743131" indent="-304792">
              <a:spcBef>
                <a:spcPct val="20000"/>
              </a:spcBef>
              <a:buFont typeface="Arial"/>
              <a:buChar char="»"/>
              <a:defRPr sz="2667"/>
            </a:lvl5pPr>
            <a:lvl6pPr marL="3352716" indent="-304792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NEED VALIDATION TO CHECK PERFORMANCE OF THIS USER COLLABORATIVE FILTERING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6FAE91-FDA1-4F19-A522-B3CC2007AAF8}"/>
              </a:ext>
            </a:extLst>
          </p:cNvPr>
          <p:cNvSpPr/>
          <p:nvPr/>
        </p:nvSpPr>
        <p:spPr>
          <a:xfrm rot="19454044">
            <a:off x="4251877" y="3345450"/>
            <a:ext cx="3480999" cy="21255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rPr>
              <a:t>Stuck at this point</a:t>
            </a:r>
          </a:p>
        </p:txBody>
      </p:sp>
      <p:sp>
        <p:nvSpPr>
          <p:cNvPr id="37" name="Footer Placeholder 5">
            <a:extLst>
              <a:ext uri="{FF2B5EF4-FFF2-40B4-BE49-F238E27FC236}">
                <a16:creationId xmlns:a16="http://schemas.microsoft.com/office/drawing/2014/main" id="{DDB2342C-FAC1-408D-A14B-4C3BE27D03F7}"/>
              </a:ext>
            </a:extLst>
          </p:cNvPr>
          <p:cNvSpPr txBox="1">
            <a:spLocks/>
          </p:cNvSpPr>
          <p:nvPr/>
        </p:nvSpPr>
        <p:spPr>
          <a:xfrm>
            <a:off x="-344983" y="6463879"/>
            <a:ext cx="12192000" cy="21600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												RIT | MS Data Science | Fall 2021 | DSCI 633 | Final Project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F36336-C9C5-4B9F-98E2-EA19AEA0B197}"/>
              </a:ext>
            </a:extLst>
          </p:cNvPr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37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67F675-50A5-4F21-B96C-B1F380CDA2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63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4BCA0A4-F9D7-4158-8086-69531A353535}"/>
              </a:ext>
            </a:extLst>
          </p:cNvPr>
          <p:cNvSpPr txBox="1">
            <a:spLocks/>
          </p:cNvSpPr>
          <p:nvPr/>
        </p:nvSpPr>
        <p:spPr>
          <a:xfrm>
            <a:off x="574141" y="684545"/>
            <a:ext cx="10990447" cy="60374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ROOT MEAN SQUARED ERROR USED AS A METRIC FOR VALIDATION</a:t>
            </a:r>
          </a:p>
        </p:txBody>
      </p:sp>
      <p:sp>
        <p:nvSpPr>
          <p:cNvPr id="6" name="Rectangle 32">
            <a:extLst>
              <a:ext uri="{FF2B5EF4-FFF2-40B4-BE49-F238E27FC236}">
                <a16:creationId xmlns:a16="http://schemas.microsoft.com/office/drawing/2014/main" id="{3E7D8ECF-ED4D-494C-9AEE-2DCFB6C6A4E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3479" y="1428895"/>
            <a:ext cx="10981679" cy="4848793"/>
          </a:xfrm>
          <a:prstGeom prst="rect">
            <a:avLst/>
          </a:prstGeom>
          <a:noFill/>
          <a:ln w="12700" algn="ctr">
            <a:solidFill>
              <a:srgbClr val="969696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896" tIns="54448" rIns="108896" bIns="54448" anchor="ctr"/>
          <a:lstStyle>
            <a:lvl1pPr eaLnBrk="0" hangingPunct="0">
              <a:lnSpc>
                <a:spcPct val="108000"/>
              </a:lnSpc>
              <a:spcAft>
                <a:spcPct val="42000"/>
              </a:spcAft>
              <a:defRPr sz="2000">
                <a:solidFill>
                  <a:schemeClr val="tx1"/>
                </a:solidFill>
                <a:latin typeface="CorpoS" pitchFamily="2" charset="0"/>
              </a:defRPr>
            </a:lvl1pPr>
            <a:lvl2pPr marL="742950" indent="-28575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2pPr>
            <a:lvl3pPr marL="11430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3pPr>
            <a:lvl4pPr marL="16002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4pPr>
            <a:lvl5pPr marL="20574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5pPr>
            <a:lvl6pPr marL="25146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6pPr>
            <a:lvl7pPr marL="29718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7pPr>
            <a:lvl8pPr marL="34290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8pPr>
            <a:lvl9pPr marL="38862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poS" pitchFamily="2" charset="0"/>
              <a:ea typeface="+mn-ea"/>
              <a:cs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B7F59A-F19B-4DAE-A460-B258CADB7068}"/>
              </a:ext>
            </a:extLst>
          </p:cNvPr>
          <p:cNvSpPr/>
          <p:nvPr/>
        </p:nvSpPr>
        <p:spPr>
          <a:xfrm>
            <a:off x="1514474" y="2201778"/>
            <a:ext cx="9229725" cy="40320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  <a:endParaRPr kumimoji="0" lang="en-US" sz="23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 cs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0E728C3-ABBB-47FC-B9C7-73E95375E644}"/>
              </a:ext>
            </a:extLst>
          </p:cNvPr>
          <p:cNvSpPr/>
          <p:nvPr/>
        </p:nvSpPr>
        <p:spPr>
          <a:xfrm>
            <a:off x="1514474" y="2505829"/>
            <a:ext cx="9229725" cy="536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What is RMSE? Root mean square estimation is an estimate for the average difference between the predicted value and the actual value.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 cs"/>
              <a:ea typeface="+mn-ea"/>
              <a:cs typeface="+mn-cs"/>
            </a:endParaRPr>
          </a:p>
        </p:txBody>
      </p:sp>
      <p:sp>
        <p:nvSpPr>
          <p:cNvPr id="49" name="Flowchart: Extract 48">
            <a:extLst>
              <a:ext uri="{FF2B5EF4-FFF2-40B4-BE49-F238E27FC236}">
                <a16:creationId xmlns:a16="http://schemas.microsoft.com/office/drawing/2014/main" id="{F00BFA4C-F9D9-47BD-8E01-484E925530D0}"/>
              </a:ext>
            </a:extLst>
          </p:cNvPr>
          <p:cNvSpPr/>
          <p:nvPr/>
        </p:nvSpPr>
        <p:spPr>
          <a:xfrm>
            <a:off x="1514474" y="1587508"/>
            <a:ext cx="9115426" cy="413470"/>
          </a:xfrm>
          <a:prstGeom prst="flowChartExtra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RMSE</a:t>
            </a:r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F3AD97-6E40-4041-8DDE-386E616ABD2E}"/>
              </a:ext>
            </a:extLst>
          </p:cNvPr>
          <p:cNvSpPr/>
          <p:nvPr/>
        </p:nvSpPr>
        <p:spPr>
          <a:xfrm>
            <a:off x="1514474" y="5161073"/>
            <a:ext cx="9229725" cy="82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Why are we using it? Root mean square estimation is used as a protective measure to reduce the individual impact from the errors of each individual measurement, so that no one majorly faulty estimation will skew the result too much.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 cs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B346E-4720-4A9C-86A0-DC7BFE446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067" y="3447695"/>
            <a:ext cx="4143375" cy="116205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6DCA2A0-7B59-476A-A407-7B30A468DCFB}"/>
              </a:ext>
            </a:extLst>
          </p:cNvPr>
          <p:cNvSpPr/>
          <p:nvPr/>
        </p:nvSpPr>
        <p:spPr>
          <a:xfrm>
            <a:off x="2317067" y="3430046"/>
            <a:ext cx="4143375" cy="1179700"/>
          </a:xfrm>
          <a:prstGeom prst="rect">
            <a:avLst/>
          </a:prstGeom>
          <a:noFill/>
          <a:ln w="38100">
            <a:solidFill>
              <a:srgbClr val="D95E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2" name="Flowchart: Extract 51">
            <a:extLst>
              <a:ext uri="{FF2B5EF4-FFF2-40B4-BE49-F238E27FC236}">
                <a16:creationId xmlns:a16="http://schemas.microsoft.com/office/drawing/2014/main" id="{1242A745-AB2C-48C8-8DBA-DA390C3561E3}"/>
              </a:ext>
            </a:extLst>
          </p:cNvPr>
          <p:cNvSpPr/>
          <p:nvPr/>
        </p:nvSpPr>
        <p:spPr>
          <a:xfrm rot="5400000">
            <a:off x="6845558" y="3979301"/>
            <a:ext cx="152748" cy="99440"/>
          </a:xfrm>
          <a:prstGeom prst="flowChartExtra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 cs"/>
              <a:ea typeface="+mn-ea"/>
              <a:cs typeface="+mn-cs"/>
            </a:endParaRPr>
          </a:p>
        </p:txBody>
      </p:sp>
      <p:sp>
        <p:nvSpPr>
          <p:cNvPr id="53" name="Flowchart: Extract 52">
            <a:extLst>
              <a:ext uri="{FF2B5EF4-FFF2-40B4-BE49-F238E27FC236}">
                <a16:creationId xmlns:a16="http://schemas.microsoft.com/office/drawing/2014/main" id="{C13976DB-F448-4821-8E4F-FB67BA946710}"/>
              </a:ext>
            </a:extLst>
          </p:cNvPr>
          <p:cNvSpPr/>
          <p:nvPr/>
        </p:nvSpPr>
        <p:spPr>
          <a:xfrm rot="5400000">
            <a:off x="6825665" y="3624661"/>
            <a:ext cx="152748" cy="99440"/>
          </a:xfrm>
          <a:prstGeom prst="flowChartExtra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 cs"/>
              <a:ea typeface="+mn-ea"/>
              <a:cs typeface="+mn-cs"/>
            </a:endParaRPr>
          </a:p>
        </p:txBody>
      </p:sp>
      <p:sp>
        <p:nvSpPr>
          <p:cNvPr id="55" name="Flowchart: Extract 54">
            <a:extLst>
              <a:ext uri="{FF2B5EF4-FFF2-40B4-BE49-F238E27FC236}">
                <a16:creationId xmlns:a16="http://schemas.microsoft.com/office/drawing/2014/main" id="{D9CF537D-1D10-4B3B-836B-7439E4493DCE}"/>
              </a:ext>
            </a:extLst>
          </p:cNvPr>
          <p:cNvSpPr/>
          <p:nvPr/>
        </p:nvSpPr>
        <p:spPr>
          <a:xfrm rot="5400000">
            <a:off x="6855827" y="4333941"/>
            <a:ext cx="152748" cy="99440"/>
          </a:xfrm>
          <a:prstGeom prst="flowChartExtra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 cs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C36D6-8542-461A-B50C-94360244A512}"/>
              </a:ext>
            </a:extLst>
          </p:cNvPr>
          <p:cNvSpPr txBox="1"/>
          <p:nvPr/>
        </p:nvSpPr>
        <p:spPr>
          <a:xfrm>
            <a:off x="7361437" y="3638377"/>
            <a:ext cx="32159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Number of estimators 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yj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Current estimation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y-GB" sz="14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cy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4" tooltip="ŷ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ŷ</a:t>
            </a:r>
            <a:r>
              <a:rPr kumimoji="0" lang="cy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j </a:t>
            </a:r>
            <a:r>
              <a:rPr kumimoji="0" lang="cy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average value of the estimations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ooter Placeholder 5">
            <a:extLst>
              <a:ext uri="{FF2B5EF4-FFF2-40B4-BE49-F238E27FC236}">
                <a16:creationId xmlns:a16="http://schemas.microsoft.com/office/drawing/2014/main" id="{C5AAB7A5-0C92-4026-811A-CDDF58C8C0AA}"/>
              </a:ext>
            </a:extLst>
          </p:cNvPr>
          <p:cNvSpPr txBox="1">
            <a:spLocks/>
          </p:cNvSpPr>
          <p:nvPr/>
        </p:nvSpPr>
        <p:spPr>
          <a:xfrm>
            <a:off x="-344983" y="6463879"/>
            <a:ext cx="12192000" cy="21600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												RIT | MS Data Science | Fall 2021 | DSCI 633 | Final Project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D616A-086B-49C4-827B-C6631C70F757}"/>
              </a:ext>
            </a:extLst>
          </p:cNvPr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38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19A57D-5813-4CCE-BB17-5899D6972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83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4BCA0A4-F9D7-4158-8086-69531A353535}"/>
              </a:ext>
            </a:extLst>
          </p:cNvPr>
          <p:cNvSpPr txBox="1">
            <a:spLocks/>
          </p:cNvSpPr>
          <p:nvPr/>
        </p:nvSpPr>
        <p:spPr>
          <a:xfrm>
            <a:off x="574141" y="684545"/>
            <a:ext cx="10990447" cy="603740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SIMILARITY MATRIX FOR USER AND ITEM (NEW) BASED </a:t>
            </a:r>
          </a:p>
        </p:txBody>
      </p:sp>
      <p:sp>
        <p:nvSpPr>
          <p:cNvPr id="6" name="Rectangle 32">
            <a:extLst>
              <a:ext uri="{FF2B5EF4-FFF2-40B4-BE49-F238E27FC236}">
                <a16:creationId xmlns:a16="http://schemas.microsoft.com/office/drawing/2014/main" id="{3E7D8ECF-ED4D-494C-9AEE-2DCFB6C6A4E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82909" y="1428895"/>
            <a:ext cx="10981679" cy="4848793"/>
          </a:xfrm>
          <a:prstGeom prst="rect">
            <a:avLst/>
          </a:prstGeom>
          <a:noFill/>
          <a:ln w="12700" algn="ctr">
            <a:solidFill>
              <a:srgbClr val="969696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896" tIns="54448" rIns="108896" bIns="54448" anchor="ctr"/>
          <a:lstStyle>
            <a:lvl1pPr eaLnBrk="0" hangingPunct="0">
              <a:lnSpc>
                <a:spcPct val="108000"/>
              </a:lnSpc>
              <a:spcAft>
                <a:spcPct val="42000"/>
              </a:spcAft>
              <a:defRPr sz="2000">
                <a:solidFill>
                  <a:schemeClr val="tx1"/>
                </a:solidFill>
                <a:latin typeface="CorpoS" pitchFamily="2" charset="0"/>
              </a:defRPr>
            </a:lvl1pPr>
            <a:lvl2pPr marL="742950" indent="-28575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2pPr>
            <a:lvl3pPr marL="11430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3pPr>
            <a:lvl4pPr marL="16002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4pPr>
            <a:lvl5pPr marL="20574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5pPr>
            <a:lvl6pPr marL="25146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6pPr>
            <a:lvl7pPr marL="29718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7pPr>
            <a:lvl8pPr marL="34290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8pPr>
            <a:lvl9pPr marL="38862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poS" pitchFamily="2" charset="0"/>
              <a:ea typeface="+mn-ea"/>
              <a:cs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B7F59A-F19B-4DAE-A460-B258CADB7068}"/>
              </a:ext>
            </a:extLst>
          </p:cNvPr>
          <p:cNvSpPr/>
          <p:nvPr/>
        </p:nvSpPr>
        <p:spPr>
          <a:xfrm>
            <a:off x="764412" y="2201778"/>
            <a:ext cx="5196904" cy="40320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 cs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0E728C3-ABBB-47FC-B9C7-73E95375E644}"/>
              </a:ext>
            </a:extLst>
          </p:cNvPr>
          <p:cNvSpPr/>
          <p:nvPr/>
        </p:nvSpPr>
        <p:spPr>
          <a:xfrm>
            <a:off x="766344" y="1569218"/>
            <a:ext cx="5196905" cy="536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User similarity matrix generated with PC again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21B06F-A703-4900-94EC-D8BF7541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44" y="2602632"/>
            <a:ext cx="5196904" cy="4191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746581F-4451-46D7-929F-0A86A212715E}"/>
              </a:ext>
            </a:extLst>
          </p:cNvPr>
          <p:cNvSpPr/>
          <p:nvPr/>
        </p:nvSpPr>
        <p:spPr>
          <a:xfrm>
            <a:off x="766345" y="2245870"/>
            <a:ext cx="5196904" cy="232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Random sample pulled from  the 1 million observations to reduce the complexity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01BABB1-2610-4FB8-96CA-7CC2F1AD9E94}"/>
              </a:ext>
            </a:extLst>
          </p:cNvPr>
          <p:cNvSpPr/>
          <p:nvPr/>
        </p:nvSpPr>
        <p:spPr>
          <a:xfrm>
            <a:off x="766343" y="2607554"/>
            <a:ext cx="5196906" cy="419100"/>
          </a:xfrm>
          <a:prstGeom prst="rect">
            <a:avLst/>
          </a:prstGeom>
          <a:noFill/>
          <a:ln w="12700">
            <a:solidFill>
              <a:srgbClr val="D95E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0613DD-6A83-4C38-AF98-020E0116F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24" y="3502904"/>
            <a:ext cx="5191125" cy="24765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CD28A31-2291-43ED-9262-2D6B6832017B}"/>
              </a:ext>
            </a:extLst>
          </p:cNvPr>
          <p:cNvSpPr/>
          <p:nvPr/>
        </p:nvSpPr>
        <p:spPr>
          <a:xfrm>
            <a:off x="766343" y="3146141"/>
            <a:ext cx="5196904" cy="232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Having the test size as 2% of 20,004 random sample data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9D401218-3BE0-4023-9E10-B3CBCBF71BD3}"/>
              </a:ext>
            </a:extLst>
          </p:cNvPr>
          <p:cNvSpPr/>
          <p:nvPr/>
        </p:nvSpPr>
        <p:spPr>
          <a:xfrm rot="5400000">
            <a:off x="5866952" y="2185577"/>
            <a:ext cx="192589" cy="198739"/>
          </a:xfrm>
          <a:prstGeom prst="hexago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28AA850D-1052-4ADE-A4BC-77A4D54822F2}"/>
              </a:ext>
            </a:extLst>
          </p:cNvPr>
          <p:cNvSpPr/>
          <p:nvPr/>
        </p:nvSpPr>
        <p:spPr>
          <a:xfrm rot="5400000">
            <a:off x="5866951" y="3088276"/>
            <a:ext cx="192589" cy="198739"/>
          </a:xfrm>
          <a:prstGeom prst="hexago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582477-528B-460C-8342-001E0B1D6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370" y="3846345"/>
            <a:ext cx="3752850" cy="37147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E61646C-40BB-47B3-AEB1-A6AD04D203BA}"/>
              </a:ext>
            </a:extLst>
          </p:cNvPr>
          <p:cNvSpPr/>
          <p:nvPr/>
        </p:nvSpPr>
        <p:spPr>
          <a:xfrm>
            <a:off x="766339" y="3502904"/>
            <a:ext cx="5196906" cy="228938"/>
          </a:xfrm>
          <a:prstGeom prst="rect">
            <a:avLst/>
          </a:prstGeom>
          <a:noFill/>
          <a:ln w="12700">
            <a:solidFill>
              <a:srgbClr val="D95E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396330-9851-4DDA-B41A-FE449B5C80F2}"/>
              </a:ext>
            </a:extLst>
          </p:cNvPr>
          <p:cNvSpPr/>
          <p:nvPr/>
        </p:nvSpPr>
        <p:spPr>
          <a:xfrm>
            <a:off x="772124" y="4308621"/>
            <a:ext cx="5196904" cy="232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User similarity matrix using pairwise_distances</a:t>
            </a:r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40C343B0-7DC1-4695-A65D-7D1F4686D0C3}"/>
              </a:ext>
            </a:extLst>
          </p:cNvPr>
          <p:cNvSpPr/>
          <p:nvPr/>
        </p:nvSpPr>
        <p:spPr>
          <a:xfrm rot="5400000">
            <a:off x="5866950" y="4275310"/>
            <a:ext cx="192589" cy="198739"/>
          </a:xfrm>
          <a:prstGeom prst="hexago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27A078-9A92-4B67-8CCB-B6AED1E79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1" y="4670459"/>
            <a:ext cx="5191125" cy="222621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AC2C294-5ABE-496C-B124-3A68DD48B285}"/>
              </a:ext>
            </a:extLst>
          </p:cNvPr>
          <p:cNvSpPr/>
          <p:nvPr/>
        </p:nvSpPr>
        <p:spPr>
          <a:xfrm>
            <a:off x="772124" y="4666345"/>
            <a:ext cx="5196906" cy="228938"/>
          </a:xfrm>
          <a:prstGeom prst="rect">
            <a:avLst/>
          </a:prstGeom>
          <a:noFill/>
          <a:ln w="12700">
            <a:solidFill>
              <a:srgbClr val="D95E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AC038EDC-CB3E-4779-834E-6D206A4314EB}"/>
              </a:ext>
            </a:extLst>
          </p:cNvPr>
          <p:cNvSpPr/>
          <p:nvPr/>
        </p:nvSpPr>
        <p:spPr>
          <a:xfrm rot="5400000">
            <a:off x="5279918" y="4458275"/>
            <a:ext cx="118763" cy="104915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8E74B6-4363-45CE-B438-FE1288AEC849}"/>
              </a:ext>
            </a:extLst>
          </p:cNvPr>
          <p:cNvSpPr txBox="1"/>
          <p:nvPr/>
        </p:nvSpPr>
        <p:spPr>
          <a:xfrm>
            <a:off x="4669603" y="5036858"/>
            <a:ext cx="1396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imle cs"/>
                <a:ea typeface="+mn-ea"/>
                <a:cs typeface="+mn-cs"/>
              </a:rPr>
              <a:t>Using Pearson Corr.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C2C4677-751A-444D-A9C0-0A3DB0BC0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370" y="5313857"/>
            <a:ext cx="3580861" cy="874588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4F180CB4-292B-4DB5-BBB5-456D01F33FC2}"/>
              </a:ext>
            </a:extLst>
          </p:cNvPr>
          <p:cNvSpPr/>
          <p:nvPr/>
        </p:nvSpPr>
        <p:spPr>
          <a:xfrm>
            <a:off x="1488370" y="5274534"/>
            <a:ext cx="3580861" cy="949358"/>
          </a:xfrm>
          <a:prstGeom prst="rect">
            <a:avLst/>
          </a:prstGeom>
          <a:noFill/>
          <a:ln w="28575">
            <a:solidFill>
              <a:srgbClr val="D95E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86678E-639B-4533-8324-E96A73ED5CFE}"/>
              </a:ext>
            </a:extLst>
          </p:cNvPr>
          <p:cNvSpPr txBox="1"/>
          <p:nvPr/>
        </p:nvSpPr>
        <p:spPr>
          <a:xfrm>
            <a:off x="1488370" y="4959601"/>
            <a:ext cx="3231141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imle cs"/>
                <a:ea typeface="+mn-ea"/>
                <a:cs typeface="+mn-cs"/>
              </a:rPr>
              <a:t>User similarity matrix computed in 7.15 seconds: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9B8A57A-0A3F-491F-8557-D68E54FCA626}"/>
              </a:ext>
            </a:extLst>
          </p:cNvPr>
          <p:cNvSpPr/>
          <p:nvPr/>
        </p:nvSpPr>
        <p:spPr>
          <a:xfrm>
            <a:off x="6194341" y="1569218"/>
            <a:ext cx="5196905" cy="536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Item similarity matrix generated with PC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(New)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77C9AD-8277-486C-B5DF-6558E62CC05D}"/>
              </a:ext>
            </a:extLst>
          </p:cNvPr>
          <p:cNvSpPr/>
          <p:nvPr/>
        </p:nvSpPr>
        <p:spPr>
          <a:xfrm>
            <a:off x="6221039" y="2201512"/>
            <a:ext cx="5196904" cy="40320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 cs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F633897-4E7F-4334-A518-3CA45BEAFE9A}"/>
              </a:ext>
            </a:extLst>
          </p:cNvPr>
          <p:cNvSpPr/>
          <p:nvPr/>
        </p:nvSpPr>
        <p:spPr>
          <a:xfrm>
            <a:off x="6218219" y="2245870"/>
            <a:ext cx="5196904" cy="232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Item similarity matrix using pairwise_distances</a:t>
            </a: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493BC46E-71EA-4CA3-9B39-18A93C7511E0}"/>
              </a:ext>
            </a:extLst>
          </p:cNvPr>
          <p:cNvSpPr/>
          <p:nvPr/>
        </p:nvSpPr>
        <p:spPr>
          <a:xfrm rot="5400000">
            <a:off x="11313045" y="2212559"/>
            <a:ext cx="192589" cy="198739"/>
          </a:xfrm>
          <a:prstGeom prst="hexago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9C26F81-B345-4636-A26B-853B9A5F8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86" y="2607708"/>
            <a:ext cx="5191125" cy="222621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B2185306-E03A-4AF3-B5EA-EA8D2677E33E}"/>
              </a:ext>
            </a:extLst>
          </p:cNvPr>
          <p:cNvSpPr/>
          <p:nvPr/>
        </p:nvSpPr>
        <p:spPr>
          <a:xfrm>
            <a:off x="6218219" y="2603594"/>
            <a:ext cx="5196906" cy="228938"/>
          </a:xfrm>
          <a:prstGeom prst="rect">
            <a:avLst/>
          </a:prstGeom>
          <a:noFill/>
          <a:ln w="12700">
            <a:solidFill>
              <a:srgbClr val="D95E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90F84793-0A2F-4021-A920-67EA011387FF}"/>
              </a:ext>
            </a:extLst>
          </p:cNvPr>
          <p:cNvSpPr/>
          <p:nvPr/>
        </p:nvSpPr>
        <p:spPr>
          <a:xfrm rot="5400000">
            <a:off x="10726013" y="2395524"/>
            <a:ext cx="118763" cy="104915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801D3C-F33B-401E-B970-BEDACB21D626}"/>
              </a:ext>
            </a:extLst>
          </p:cNvPr>
          <p:cNvSpPr txBox="1"/>
          <p:nvPr/>
        </p:nvSpPr>
        <p:spPr>
          <a:xfrm>
            <a:off x="10115698" y="2974107"/>
            <a:ext cx="1396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imle cs"/>
                <a:ea typeface="+mn-ea"/>
                <a:cs typeface="+mn-cs"/>
              </a:rPr>
              <a:t>Using Pearson Corr.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E8DE77-B081-4DB6-AA21-E1ED966D97CC}"/>
              </a:ext>
            </a:extLst>
          </p:cNvPr>
          <p:cNvGrpSpPr/>
          <p:nvPr/>
        </p:nvGrpSpPr>
        <p:grpSpPr>
          <a:xfrm>
            <a:off x="6534837" y="3028225"/>
            <a:ext cx="3580861" cy="949358"/>
            <a:chOff x="6934465" y="3211783"/>
            <a:chExt cx="3580861" cy="94935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171E77E-BE17-4F80-8F52-F2786964F151}"/>
                </a:ext>
              </a:extLst>
            </p:cNvPr>
            <p:cNvSpPr/>
            <p:nvPr/>
          </p:nvSpPr>
          <p:spPr>
            <a:xfrm>
              <a:off x="6934465" y="3211783"/>
              <a:ext cx="3580861" cy="949358"/>
            </a:xfrm>
            <a:prstGeom prst="rect">
              <a:avLst/>
            </a:prstGeom>
            <a:noFill/>
            <a:ln w="28575">
              <a:solidFill>
                <a:srgbClr val="D95E0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B07474-BE75-4766-82E6-FF52CA698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77388" y="3242140"/>
              <a:ext cx="3495013" cy="86677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62290F6-185B-43C2-960A-55E14E1AC1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6286" y="4530408"/>
            <a:ext cx="5217244" cy="1504632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CE268DE3-73B2-4043-94C5-8A614844F75B}"/>
              </a:ext>
            </a:extLst>
          </p:cNvPr>
          <p:cNvSpPr/>
          <p:nvPr/>
        </p:nvSpPr>
        <p:spPr>
          <a:xfrm>
            <a:off x="6230684" y="4170499"/>
            <a:ext cx="5196904" cy="232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Function for calculating RMSE</a:t>
            </a:r>
          </a:p>
        </p:txBody>
      </p:sp>
      <p:sp>
        <p:nvSpPr>
          <p:cNvPr id="69" name="Hexagon 68">
            <a:extLst>
              <a:ext uri="{FF2B5EF4-FFF2-40B4-BE49-F238E27FC236}">
                <a16:creationId xmlns:a16="http://schemas.microsoft.com/office/drawing/2014/main" id="{D9DAB420-CA37-47E5-93EA-BAB7D460F09E}"/>
              </a:ext>
            </a:extLst>
          </p:cNvPr>
          <p:cNvSpPr/>
          <p:nvPr/>
        </p:nvSpPr>
        <p:spPr>
          <a:xfrm rot="5400000">
            <a:off x="11325510" y="4137188"/>
            <a:ext cx="192589" cy="198739"/>
          </a:xfrm>
          <a:prstGeom prst="hexago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</a:p>
        </p:txBody>
      </p:sp>
      <p:sp>
        <p:nvSpPr>
          <p:cNvPr id="70" name="Footer Placeholder 5">
            <a:extLst>
              <a:ext uri="{FF2B5EF4-FFF2-40B4-BE49-F238E27FC236}">
                <a16:creationId xmlns:a16="http://schemas.microsoft.com/office/drawing/2014/main" id="{FD1980AC-5968-49CA-AE5A-EB8A48140BE1}"/>
              </a:ext>
            </a:extLst>
          </p:cNvPr>
          <p:cNvSpPr txBox="1">
            <a:spLocks/>
          </p:cNvSpPr>
          <p:nvPr/>
        </p:nvSpPr>
        <p:spPr>
          <a:xfrm>
            <a:off x="-344983" y="6463879"/>
            <a:ext cx="12192000" cy="21600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												RIT | MS Data Science | Fall 2021 | DSCI 633 | Final Project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99CA7A-CD31-4DED-9EA8-D2E8496EBE96}"/>
              </a:ext>
            </a:extLst>
          </p:cNvPr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39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B97E474-E0F8-4C47-A900-95A803783C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9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9D300BEA-6C41-4078-AEB2-B77C6821DF94}"/>
              </a:ext>
            </a:extLst>
          </p:cNvPr>
          <p:cNvSpPr/>
          <p:nvPr/>
        </p:nvSpPr>
        <p:spPr>
          <a:xfrm>
            <a:off x="6606448" y="1582790"/>
            <a:ext cx="5171570" cy="410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Features in the dataset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99C1E4AC-1FE9-4671-8EDB-49DCED33B373}"/>
              </a:ext>
            </a:extLst>
          </p:cNvPr>
          <p:cNvSpPr txBox="1">
            <a:spLocks/>
          </p:cNvSpPr>
          <p:nvPr/>
        </p:nvSpPr>
        <p:spPr>
          <a:xfrm>
            <a:off x="0" y="580671"/>
            <a:ext cx="12192000" cy="603740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THE GROUPLENS DATASET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780AF8-2A3B-473C-8BD4-1380C94B8398}"/>
              </a:ext>
            </a:extLst>
          </p:cNvPr>
          <p:cNvSpPr txBox="1"/>
          <p:nvPr/>
        </p:nvSpPr>
        <p:spPr bwMode="auto">
          <a:xfrm>
            <a:off x="2944719" y="6292290"/>
            <a:ext cx="6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ctr" anchorCtr="0">
            <a:spAutoFit/>
          </a:bodyPr>
          <a:lstStyle/>
          <a:p>
            <a:pPr algn="ctr" fontAlgn="b"/>
            <a:endParaRPr lang="en-US" sz="1400" dirty="0"/>
          </a:p>
          <a:p>
            <a:pPr algn="ctr" fontAlgn="b"/>
            <a:endParaRPr lang="en-US" sz="1400" dirty="0">
              <a:cs typeface="Daimler 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7250D3-7645-41B5-B17E-32D1EB69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447" y="2185933"/>
            <a:ext cx="5171571" cy="2290533"/>
          </a:xfrm>
          <a:prstGeom prst="rect">
            <a:avLst/>
          </a:prstGeom>
        </p:spPr>
      </p:pic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358C4EA6-B127-4BB7-BB65-3F8B59A0E132}"/>
              </a:ext>
            </a:extLst>
          </p:cNvPr>
          <p:cNvSpPr txBox="1">
            <a:spLocks/>
          </p:cNvSpPr>
          <p:nvPr/>
        </p:nvSpPr>
        <p:spPr>
          <a:xfrm>
            <a:off x="0" y="6580617"/>
            <a:ext cx="11889698" cy="20178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1100" dirty="0">
                <a:solidFill>
                  <a:prstClr val="black"/>
                </a:solidFill>
              </a:rPr>
              <a:t>RIT | MS Data Science | Fall 2021 | DSCI 633 | Final Project</a:t>
            </a:r>
            <a:endParaRPr lang="en-US" sz="1100" b="0" dirty="0"/>
          </a:p>
          <a:p>
            <a:pPr algn="r" defTabSz="1088633"/>
            <a:endParaRPr lang="en-GB" sz="1100" dirty="0">
              <a:solidFill>
                <a:prstClr val="black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EDD9E0-9191-433F-A9FA-8C98E66C9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795"/>
            <a:ext cx="22313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C1C065-6090-4A52-B20F-96884B046952}"/>
              </a:ext>
            </a:extLst>
          </p:cNvPr>
          <p:cNvSpPr/>
          <p:nvPr/>
        </p:nvSpPr>
        <p:spPr>
          <a:xfrm>
            <a:off x="532261" y="1630751"/>
            <a:ext cx="2006221" cy="2053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6040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Users</a:t>
            </a:r>
          </a:p>
          <a:p>
            <a:pPr algn="ctr"/>
            <a:endParaRPr lang="en-IN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BAE37D8-7964-4698-A84F-920A5EB0BCFB}"/>
              </a:ext>
            </a:extLst>
          </p:cNvPr>
          <p:cNvSpPr/>
          <p:nvPr/>
        </p:nvSpPr>
        <p:spPr>
          <a:xfrm>
            <a:off x="2172267" y="3487002"/>
            <a:ext cx="2006221" cy="2053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 M+ User Ratings</a:t>
            </a:r>
          </a:p>
          <a:p>
            <a:pPr algn="ctr"/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2A1633-5223-46DE-AB00-63249057669D}"/>
              </a:ext>
            </a:extLst>
          </p:cNvPr>
          <p:cNvSpPr/>
          <p:nvPr/>
        </p:nvSpPr>
        <p:spPr>
          <a:xfrm>
            <a:off x="3812273" y="1630751"/>
            <a:ext cx="2006221" cy="2053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3883 Movies</a:t>
            </a:r>
          </a:p>
          <a:p>
            <a:pPr algn="ctr"/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2F127C-953A-4513-B8DD-5E2DF63FA6B0}"/>
              </a:ext>
            </a:extLst>
          </p:cNvPr>
          <p:cNvSpPr/>
          <p:nvPr/>
        </p:nvSpPr>
        <p:spPr>
          <a:xfrm>
            <a:off x="290483" y="5929405"/>
            <a:ext cx="5769788" cy="3659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https://grouplens.org/datasets/movielens/1m/</a:t>
            </a:r>
          </a:p>
        </p:txBody>
      </p:sp>
    </p:spTree>
    <p:extLst>
      <p:ext uri="{BB962C8B-B14F-4D97-AF65-F5344CB8AC3E}">
        <p14:creationId xmlns:p14="http://schemas.microsoft.com/office/powerpoint/2010/main" val="1880467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BD098D-A83E-40A0-9022-9CAF06A17F84}"/>
              </a:ext>
            </a:extLst>
          </p:cNvPr>
          <p:cNvSpPr/>
          <p:nvPr/>
        </p:nvSpPr>
        <p:spPr>
          <a:xfrm>
            <a:off x="708892" y="5696527"/>
            <a:ext cx="5018807" cy="4352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_AV_ImgBackup">
            <a:extLst>
              <a:ext uri="{FF2B5EF4-FFF2-40B4-BE49-F238E27FC236}">
                <a16:creationId xmlns:a16="http://schemas.microsoft.com/office/drawing/2014/main" id="{7A5C65DC-93E4-428B-9B4B-21DB050C8FDB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>
            <a:off x="8718344" y="-739673"/>
            <a:ext cx="305501" cy="5084768"/>
          </a:xfrm>
          <a:prstGeom prst="flowChartDelay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vert" wrap="square" anchor="t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7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 cs"/>
              <a:ea typeface="+mn-ea"/>
              <a:cs typeface="+mn-cs"/>
            </a:endParaRPr>
          </a:p>
        </p:txBody>
      </p:sp>
      <p:sp>
        <p:nvSpPr>
          <p:cNvPr id="31" name="_AV_ImgBackup">
            <a:extLst>
              <a:ext uri="{FF2B5EF4-FFF2-40B4-BE49-F238E27FC236}">
                <a16:creationId xmlns:a16="http://schemas.microsoft.com/office/drawing/2014/main" id="{B4138745-DA6E-4B5C-84B1-A43428E938E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>
            <a:off x="8628887" y="-531827"/>
            <a:ext cx="433310" cy="5084768"/>
          </a:xfrm>
          <a:prstGeom prst="flowChartDelay">
            <a:avLst/>
          </a:prstGeom>
          <a:solidFill>
            <a:schemeClr val="accent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" wrap="square" anchor="t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7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0FE99E-EF5B-4672-AB42-1BDAF1ABD3A9}"/>
              </a:ext>
            </a:extLst>
          </p:cNvPr>
          <p:cNvSpPr txBox="1"/>
          <p:nvPr/>
        </p:nvSpPr>
        <p:spPr>
          <a:xfrm>
            <a:off x="6567950" y="2391910"/>
            <a:ext cx="4662656" cy="637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txBody>
          <a:bodyPr wrap="square" lIns="71963" tIns="71963" rIns="71963" bIns="71963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When new user enters the system, we will not be able to recommend movies to him/her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6DBBAD-1838-47BF-9D69-11A814F44C75}"/>
              </a:ext>
            </a:extLst>
          </p:cNvPr>
          <p:cNvSpPr txBox="1"/>
          <p:nvPr/>
        </p:nvSpPr>
        <p:spPr>
          <a:xfrm>
            <a:off x="6570332" y="3519817"/>
            <a:ext cx="4662656" cy="637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txBody>
          <a:bodyPr wrap="square" lIns="71963" tIns="71963" rIns="71963" bIns="71963" rtlCol="0">
            <a:spAutoFit/>
          </a:bodyPr>
          <a:lstStyle>
            <a:defPPr>
              <a:defRPr lang="de-DE"/>
            </a:defPPr>
            <a:lvl1pPr>
              <a:defRPr sz="1600">
                <a:latin typeface="Daimler CS" pitchFamily="2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If new movie without any ratings data is added, the model's performance will be bad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97AD74-C280-476E-9E81-036D142AC50C}"/>
              </a:ext>
            </a:extLst>
          </p:cNvPr>
          <p:cNvSpPr txBox="1"/>
          <p:nvPr/>
        </p:nvSpPr>
        <p:spPr>
          <a:xfrm>
            <a:off x="6570332" y="4647724"/>
            <a:ext cx="4662656" cy="883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txBody>
          <a:bodyPr wrap="square" lIns="71963" tIns="71963" rIns="71963" bIns="71963" rtlCol="0">
            <a:spAutoFit/>
          </a:bodyPr>
          <a:lstStyle>
            <a:defPPr>
              <a:defRPr lang="de-DE"/>
            </a:defPPr>
            <a:lvl1pPr>
              <a:defRPr sz="1600">
                <a:latin typeface="Daimler CS" pitchFamily="2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performance will be bad with sparse data, meaning it's hard to find users that have rated the same items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5B7C6E-207B-4EBA-B0F6-2CCAD14C37CE}"/>
              </a:ext>
            </a:extLst>
          </p:cNvPr>
          <p:cNvSpPr txBox="1"/>
          <p:nvPr/>
        </p:nvSpPr>
        <p:spPr>
          <a:xfrm>
            <a:off x="6570332" y="5775632"/>
            <a:ext cx="4662656" cy="391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txBody>
          <a:bodyPr wrap="square" lIns="71963" tIns="71963" rIns="71963" bIns="71963" rtlCol="0">
            <a:spAutoFit/>
          </a:bodyPr>
          <a:lstStyle>
            <a:defPPr>
              <a:defRPr lang="de-DE"/>
            </a:defPPr>
            <a:lvl1pPr marL="285750" indent="-285750">
              <a:buFont typeface="Arial" panose="020B0604020202020204" pitchFamily="34" charset="0"/>
              <a:buChar char="•"/>
              <a:defRPr sz="1600">
                <a:latin typeface="Daimler CS" pitchFamily="2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It tends to recommend items that are popular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69C908-C0E9-4B6D-8F75-6C0CB1735CE3}"/>
              </a:ext>
            </a:extLst>
          </p:cNvPr>
          <p:cNvGrpSpPr/>
          <p:nvPr/>
        </p:nvGrpSpPr>
        <p:grpSpPr>
          <a:xfrm>
            <a:off x="708595" y="2600114"/>
            <a:ext cx="5064948" cy="3536293"/>
            <a:chOff x="731855" y="2752557"/>
            <a:chExt cx="5297470" cy="240999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7A8C675-F355-4F99-975F-A81657A5793F}"/>
                </a:ext>
              </a:extLst>
            </p:cNvPr>
            <p:cNvSpPr/>
            <p:nvPr/>
          </p:nvSpPr>
          <p:spPr>
            <a:xfrm>
              <a:off x="731855" y="3021205"/>
              <a:ext cx="5297470" cy="21413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imle cs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48680A5-AAC6-49E2-80D2-B7A9BD02FA1B}"/>
                </a:ext>
              </a:extLst>
            </p:cNvPr>
            <p:cNvSpPr/>
            <p:nvPr/>
          </p:nvSpPr>
          <p:spPr>
            <a:xfrm>
              <a:off x="731855" y="2752557"/>
              <a:ext cx="5297470" cy="2360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Memory Based Collaborative Model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52FCE8-4750-4904-9B83-269475F59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288" y="2463364"/>
            <a:ext cx="393918" cy="43331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779A431-0AAC-4D5D-8422-8D02776CB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288" y="3594046"/>
            <a:ext cx="393918" cy="43331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27B83A5-B784-4C68-BCB4-02614A8E7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288" y="4729241"/>
            <a:ext cx="393918" cy="43331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35768D3-236E-4F3E-8C68-BEB51D2C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288" y="5744400"/>
            <a:ext cx="393918" cy="4333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CA68B9-159F-4DB1-B407-058A10A19ACB}"/>
              </a:ext>
            </a:extLst>
          </p:cNvPr>
          <p:cNvSpPr/>
          <p:nvPr/>
        </p:nvSpPr>
        <p:spPr>
          <a:xfrm>
            <a:off x="1743075" y="3310857"/>
            <a:ext cx="2914650" cy="247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Root Mean Squared Errors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71D04C-6369-4019-A69D-36336794F3F7}"/>
              </a:ext>
            </a:extLst>
          </p:cNvPr>
          <p:cNvCxnSpPr/>
          <p:nvPr/>
        </p:nvCxnSpPr>
        <p:spPr>
          <a:xfrm>
            <a:off x="2038350" y="3575304"/>
            <a:ext cx="0" cy="15068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ight Arrow 13">
            <a:extLst>
              <a:ext uri="{FF2B5EF4-FFF2-40B4-BE49-F238E27FC236}">
                <a16:creationId xmlns:a16="http://schemas.microsoft.com/office/drawing/2014/main" id="{42AB9707-8652-4626-A853-70699E9539A6}"/>
              </a:ext>
            </a:extLst>
          </p:cNvPr>
          <p:cNvSpPr/>
          <p:nvPr/>
        </p:nvSpPr>
        <p:spPr>
          <a:xfrm>
            <a:off x="2057466" y="4618369"/>
            <a:ext cx="1133410" cy="62215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imle cs"/>
                <a:ea typeface="+mn-ea"/>
                <a:cs typeface="+mn-cs"/>
              </a:rPr>
              <a:t>Item Based</a:t>
            </a:r>
          </a:p>
        </p:txBody>
      </p:sp>
      <p:sp>
        <p:nvSpPr>
          <p:cNvPr id="69" name="Right Arrow 13">
            <a:extLst>
              <a:ext uri="{FF2B5EF4-FFF2-40B4-BE49-F238E27FC236}">
                <a16:creationId xmlns:a16="http://schemas.microsoft.com/office/drawing/2014/main" id="{BF7F6C0C-3434-48BD-A08B-8040AE9DB460}"/>
              </a:ext>
            </a:extLst>
          </p:cNvPr>
          <p:cNvSpPr/>
          <p:nvPr/>
        </p:nvSpPr>
        <p:spPr>
          <a:xfrm>
            <a:off x="2057466" y="3715145"/>
            <a:ext cx="1133410" cy="62215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imle cs"/>
                <a:ea typeface="+mn-ea"/>
                <a:cs typeface="+mn-cs"/>
              </a:rPr>
              <a:t>User Based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4A23BC4-0BBC-4538-8016-D0D2F102BAE2}"/>
              </a:ext>
            </a:extLst>
          </p:cNvPr>
          <p:cNvSpPr/>
          <p:nvPr/>
        </p:nvSpPr>
        <p:spPr>
          <a:xfrm>
            <a:off x="3241069" y="3791630"/>
            <a:ext cx="1416656" cy="4349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imle cs"/>
                <a:ea typeface="+mn-ea"/>
                <a:cs typeface="+mn-cs"/>
              </a:rPr>
              <a:t>1416.489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C7F9CAC-9B99-4C8C-8473-D087052472AB}"/>
              </a:ext>
            </a:extLst>
          </p:cNvPr>
          <p:cNvSpPr/>
          <p:nvPr/>
        </p:nvSpPr>
        <p:spPr>
          <a:xfrm>
            <a:off x="3241069" y="4720786"/>
            <a:ext cx="1416656" cy="4349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imle cs"/>
                <a:ea typeface="+mn-ea"/>
                <a:cs typeface="+mn-cs"/>
              </a:rPr>
              <a:t>1636.638</a:t>
            </a:r>
          </a:p>
        </p:txBody>
      </p:sp>
      <p:sp>
        <p:nvSpPr>
          <p:cNvPr id="73" name="Pentagon 23">
            <a:extLst>
              <a:ext uri="{FF2B5EF4-FFF2-40B4-BE49-F238E27FC236}">
                <a16:creationId xmlns:a16="http://schemas.microsoft.com/office/drawing/2014/main" id="{FE7D642B-6EA4-41FA-9041-05B026BFC80E}"/>
              </a:ext>
            </a:extLst>
          </p:cNvPr>
          <p:cNvSpPr/>
          <p:nvPr/>
        </p:nvSpPr>
        <p:spPr>
          <a:xfrm>
            <a:off x="718860" y="5614379"/>
            <a:ext cx="567015" cy="497248"/>
          </a:xfrm>
          <a:prstGeom prst="homePlate">
            <a:avLst/>
          </a:prstGeom>
          <a:ln>
            <a:solidFill>
              <a:srgbClr val="0056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63" tIns="71963" rIns="71963" bIns="71963"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 cs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F092427-DD1A-4FB0-9BBC-F0ACB6CA7072}"/>
              </a:ext>
            </a:extLst>
          </p:cNvPr>
          <p:cNvSpPr txBox="1"/>
          <p:nvPr/>
        </p:nvSpPr>
        <p:spPr>
          <a:xfrm>
            <a:off x="736177" y="5695740"/>
            <a:ext cx="5042399" cy="345386"/>
          </a:xfrm>
          <a:prstGeom prst="rect">
            <a:avLst/>
          </a:prstGeom>
          <a:noFill/>
          <a:ln>
            <a:noFill/>
          </a:ln>
        </p:spPr>
        <p:txBody>
          <a:bodyPr wrap="square" lIns="71963" tIns="71963" rIns="71963" bIns="71963" rtlCol="0" anchor="t">
            <a:spAutoFit/>
          </a:bodyPr>
          <a:lstStyle/>
          <a:p>
            <a:pPr marL="454025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RMSE of Item based is 220 more than User based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FE48F-1D31-43AA-AA8A-92A31816CED7}"/>
              </a:ext>
            </a:extLst>
          </p:cNvPr>
          <p:cNvSpPr/>
          <p:nvPr/>
        </p:nvSpPr>
        <p:spPr>
          <a:xfrm>
            <a:off x="713220" y="5602722"/>
            <a:ext cx="5064990" cy="51608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4BCA0A4-F9D7-4158-8086-69531A353535}"/>
              </a:ext>
            </a:extLst>
          </p:cNvPr>
          <p:cNvSpPr txBox="1">
            <a:spLocks/>
          </p:cNvSpPr>
          <p:nvPr/>
        </p:nvSpPr>
        <p:spPr>
          <a:xfrm>
            <a:off x="574141" y="684545"/>
            <a:ext cx="10990447" cy="60374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ITEM BASED MODEL PERFORMS BETTER THAN USER BASED MODEL</a:t>
            </a:r>
          </a:p>
        </p:txBody>
      </p:sp>
      <p:sp>
        <p:nvSpPr>
          <p:cNvPr id="6" name="Rectangle 32">
            <a:extLst>
              <a:ext uri="{FF2B5EF4-FFF2-40B4-BE49-F238E27FC236}">
                <a16:creationId xmlns:a16="http://schemas.microsoft.com/office/drawing/2014/main" id="{3E7D8ECF-ED4D-494C-9AEE-2DCFB6C6A4E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82909" y="1428895"/>
            <a:ext cx="10981679" cy="4848793"/>
          </a:xfrm>
          <a:prstGeom prst="rect">
            <a:avLst/>
          </a:prstGeom>
          <a:noFill/>
          <a:ln w="12700" algn="ctr">
            <a:solidFill>
              <a:srgbClr val="969696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896" tIns="54448" rIns="108896" bIns="54448" anchor="ctr"/>
          <a:lstStyle>
            <a:lvl1pPr eaLnBrk="0" hangingPunct="0">
              <a:lnSpc>
                <a:spcPct val="108000"/>
              </a:lnSpc>
              <a:spcAft>
                <a:spcPct val="42000"/>
              </a:spcAft>
              <a:defRPr sz="2000">
                <a:solidFill>
                  <a:schemeClr val="tx1"/>
                </a:solidFill>
                <a:latin typeface="CorpoS" pitchFamily="2" charset="0"/>
              </a:defRPr>
            </a:lvl1pPr>
            <a:lvl2pPr marL="742950" indent="-28575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2pPr>
            <a:lvl3pPr marL="11430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3pPr>
            <a:lvl4pPr marL="16002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4pPr>
            <a:lvl5pPr marL="20574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5pPr>
            <a:lvl6pPr marL="25146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6pPr>
            <a:lvl7pPr marL="29718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7pPr>
            <a:lvl8pPr marL="34290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8pPr>
            <a:lvl9pPr marL="38862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poS" pitchFamily="2" charset="0"/>
              <a:ea typeface="+mn-ea"/>
              <a:cs typeface="Arial" charset="0"/>
            </a:endParaRPr>
          </a:p>
        </p:txBody>
      </p:sp>
      <p:sp>
        <p:nvSpPr>
          <p:cNvPr id="39" name="_AV_ImgBackup">
            <a:extLst>
              <a:ext uri="{FF2B5EF4-FFF2-40B4-BE49-F238E27FC236}">
                <a16:creationId xmlns:a16="http://schemas.microsoft.com/office/drawing/2014/main" id="{9CEB025D-5FFA-4ACA-99C4-E337D34B126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>
            <a:off x="3032564" y="-701375"/>
            <a:ext cx="305501" cy="5084768"/>
          </a:xfrm>
          <a:prstGeom prst="flowChartDelay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vert" wrap="square" anchor="t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7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imle cs"/>
              <a:ea typeface="+mn-ea"/>
              <a:cs typeface="+mn-cs"/>
            </a:endParaRPr>
          </a:p>
        </p:txBody>
      </p:sp>
      <p:sp>
        <p:nvSpPr>
          <p:cNvPr id="40" name="_AV_ImgBackup">
            <a:extLst>
              <a:ext uri="{FF2B5EF4-FFF2-40B4-BE49-F238E27FC236}">
                <a16:creationId xmlns:a16="http://schemas.microsoft.com/office/drawing/2014/main" id="{5CF1389B-3E72-4E94-A445-6E1E390FDC2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>
            <a:off x="2943107" y="-493529"/>
            <a:ext cx="433310" cy="5084768"/>
          </a:xfrm>
          <a:prstGeom prst="flowChartDelay">
            <a:avLst/>
          </a:prstGeom>
          <a:solidFill>
            <a:schemeClr val="accent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" wrap="square" anchor="t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7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Validation Results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8992D26-7CBE-4263-B242-4B6105A353CD}"/>
              </a:ext>
            </a:extLst>
          </p:cNvPr>
          <p:cNvSpPr/>
          <p:nvPr/>
        </p:nvSpPr>
        <p:spPr>
          <a:xfrm>
            <a:off x="4827947" y="3739184"/>
            <a:ext cx="506631" cy="53979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D85BE3-5F49-460F-835C-ED53FBEC0399}"/>
              </a:ext>
            </a:extLst>
          </p:cNvPr>
          <p:cNvSpPr txBox="1"/>
          <p:nvPr/>
        </p:nvSpPr>
        <p:spPr>
          <a:xfrm>
            <a:off x="4895871" y="3758189"/>
            <a:ext cx="530740" cy="576219"/>
          </a:xfrm>
          <a:prstGeom prst="rect">
            <a:avLst/>
          </a:prstGeom>
          <a:noFill/>
        </p:spPr>
        <p:txBody>
          <a:bodyPr wrap="square" lIns="71963" tIns="71963" rIns="71963" bIns="71963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Daimler CS" pitchFamily="2" charset="0"/>
                <a:ea typeface="+mn-ea"/>
                <a:cs typeface="+mn-cs"/>
                <a:sym typeface="Wingdings" panose="05000000000000000000" pitchFamily="2" charset="2"/>
              </a:rPr>
              <a:t>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Daimler CS" pitchFamily="2" charset="0"/>
              <a:ea typeface="+mn-ea"/>
              <a:cs typeface="+mn-cs"/>
            </a:endParaRPr>
          </a:p>
        </p:txBody>
      </p:sp>
      <p:sp>
        <p:nvSpPr>
          <p:cNvPr id="42" name="Footer Placeholder 5">
            <a:extLst>
              <a:ext uri="{FF2B5EF4-FFF2-40B4-BE49-F238E27FC236}">
                <a16:creationId xmlns:a16="http://schemas.microsoft.com/office/drawing/2014/main" id="{616AFA89-C749-4DB5-BB49-4A7211F3DDDB}"/>
              </a:ext>
            </a:extLst>
          </p:cNvPr>
          <p:cNvSpPr txBox="1">
            <a:spLocks/>
          </p:cNvSpPr>
          <p:nvPr/>
        </p:nvSpPr>
        <p:spPr>
          <a:xfrm>
            <a:off x="-344983" y="6463879"/>
            <a:ext cx="12192000" cy="21600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												RIT | MS Data Science | Fall 2021 | DSCI 633 | Final Project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32BA7A-BC6D-4F63-AA27-6AA62E6232CA}"/>
              </a:ext>
            </a:extLst>
          </p:cNvPr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40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C108F5B-EBB7-445A-8FCA-D3AFD1FB3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03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4BCA0A4-F9D7-4158-8086-69531A353535}"/>
              </a:ext>
            </a:extLst>
          </p:cNvPr>
          <p:cNvSpPr txBox="1">
            <a:spLocks/>
          </p:cNvSpPr>
          <p:nvPr/>
        </p:nvSpPr>
        <p:spPr>
          <a:xfrm>
            <a:off x="574141" y="684545"/>
            <a:ext cx="10990447" cy="60374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aimler"/>
              <a:ea typeface="+mj-ea"/>
              <a:cs typeface="Arial"/>
              <a:sym typeface="Arial"/>
            </a:endParaRPr>
          </a:p>
        </p:txBody>
      </p:sp>
      <p:sp>
        <p:nvSpPr>
          <p:cNvPr id="6" name="Rectangle 32">
            <a:extLst>
              <a:ext uri="{FF2B5EF4-FFF2-40B4-BE49-F238E27FC236}">
                <a16:creationId xmlns:a16="http://schemas.microsoft.com/office/drawing/2014/main" id="{3E7D8ECF-ED4D-494C-9AEE-2DCFB6C6A4E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4489" y="1428895"/>
            <a:ext cx="10981679" cy="4848793"/>
          </a:xfrm>
          <a:prstGeom prst="rect">
            <a:avLst/>
          </a:prstGeom>
          <a:noFill/>
          <a:ln w="12700" algn="ctr">
            <a:solidFill>
              <a:srgbClr val="969696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896" tIns="54448" rIns="108896" bIns="54448" anchor="ctr"/>
          <a:lstStyle>
            <a:lvl1pPr eaLnBrk="0" hangingPunct="0">
              <a:lnSpc>
                <a:spcPct val="108000"/>
              </a:lnSpc>
              <a:spcAft>
                <a:spcPct val="42000"/>
              </a:spcAft>
              <a:defRPr sz="2000">
                <a:solidFill>
                  <a:schemeClr val="tx1"/>
                </a:solidFill>
                <a:latin typeface="CorpoS" pitchFamily="2" charset="0"/>
              </a:defRPr>
            </a:lvl1pPr>
            <a:lvl2pPr marL="742950" indent="-28575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2pPr>
            <a:lvl3pPr marL="11430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3pPr>
            <a:lvl4pPr marL="16002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4pPr>
            <a:lvl5pPr marL="20574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5pPr>
            <a:lvl6pPr marL="25146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6pPr>
            <a:lvl7pPr marL="29718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7pPr>
            <a:lvl8pPr marL="34290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8pPr>
            <a:lvl9pPr marL="38862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poS" pitchFamily="2" charset="0"/>
              <a:ea typeface="+mn-ea"/>
              <a:cs typeface="Arial" charset="0"/>
            </a:endParaRPr>
          </a:p>
        </p:txBody>
      </p:sp>
      <p:graphicFrame>
        <p:nvGraphicFramePr>
          <p:cNvPr id="18" name="Diagram 18">
            <a:extLst>
              <a:ext uri="{FF2B5EF4-FFF2-40B4-BE49-F238E27FC236}">
                <a16:creationId xmlns:a16="http://schemas.microsoft.com/office/drawing/2014/main" id="{ABFF8714-9A40-499C-9CA0-02919733A544}"/>
              </a:ext>
            </a:extLst>
          </p:cNvPr>
          <p:cNvGraphicFramePr/>
          <p:nvPr/>
        </p:nvGraphicFramePr>
        <p:xfrm>
          <a:off x="1018032" y="1558204"/>
          <a:ext cx="4572000" cy="4615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75" name="Rectangle 474">
            <a:extLst>
              <a:ext uri="{FF2B5EF4-FFF2-40B4-BE49-F238E27FC236}">
                <a16:creationId xmlns:a16="http://schemas.microsoft.com/office/drawing/2014/main" id="{611A6363-49FC-43D2-903D-24EC6915DF8C}"/>
              </a:ext>
            </a:extLst>
          </p:cNvPr>
          <p:cNvSpPr/>
          <p:nvPr/>
        </p:nvSpPr>
        <p:spPr>
          <a:xfrm>
            <a:off x="5913120" y="1510578"/>
            <a:ext cx="5388864" cy="993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RMSE for the User based collaborative filtering is low when compared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D538AB-DEB3-42D0-AD33-1CBF59E9A23D}"/>
              </a:ext>
            </a:extLst>
          </p:cNvPr>
          <p:cNvSpPr/>
          <p:nvPr/>
        </p:nvSpPr>
        <p:spPr>
          <a:xfrm>
            <a:off x="5909513" y="2713639"/>
            <a:ext cx="5388864" cy="993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Collaborative filtering approach provides the best user experience as it is more personalized. And specifically, user based implementation is better because of its 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Greater diversity</a:t>
            </a: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6ACD1B-19BB-4C47-838D-64914CFB4956}"/>
              </a:ext>
            </a:extLst>
          </p:cNvPr>
          <p:cNvSpPr/>
          <p:nvPr/>
        </p:nvSpPr>
        <p:spPr>
          <a:xfrm>
            <a:off x="5911453" y="3941929"/>
            <a:ext cx="5388864" cy="993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Searched and pre-processed datasets</a:t>
            </a:r>
          </a:p>
          <a:p>
            <a:pPr marL="171450" marR="0" lvl="0" indent="-17145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Performed Exploratory Data Analysis on clean data</a:t>
            </a:r>
          </a:p>
          <a:p>
            <a:pPr marL="171450" marR="0" lvl="0" indent="-17145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Defined the problem statement based on EDA</a:t>
            </a:r>
          </a:p>
          <a:p>
            <a:pPr marL="171450" marR="0" lvl="0" indent="-17145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Understood Content based and Memory based Collaborative Rec. Sys.</a:t>
            </a:r>
          </a:p>
          <a:p>
            <a:pPr marL="171450" marR="0" lvl="0" indent="-17145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Implemented above models by Python code and its libraries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77C33A4-FDE2-4DB9-919E-FF6EC0E39384}"/>
              </a:ext>
            </a:extLst>
          </p:cNvPr>
          <p:cNvSpPr txBox="1">
            <a:spLocks/>
          </p:cNvSpPr>
          <p:nvPr/>
        </p:nvSpPr>
        <p:spPr>
          <a:xfrm>
            <a:off x="627412" y="719821"/>
            <a:ext cx="10990447" cy="60374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COLLABORATIVE FILTERING IS THE BEST RECOMMENDATION ENGINE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85C5C7-C866-460D-B6FB-04837B9D3548}"/>
              </a:ext>
            </a:extLst>
          </p:cNvPr>
          <p:cNvSpPr/>
          <p:nvPr/>
        </p:nvSpPr>
        <p:spPr>
          <a:xfrm>
            <a:off x="5909513" y="5205564"/>
            <a:ext cx="5388864" cy="993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Implementing Collaborative filtering with model based approach</a:t>
            </a:r>
          </a:p>
          <a:p>
            <a:pPr marL="171450" marR="0" lvl="0" indent="-17145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Implementing Collaborative filtering with Neural Networks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26515563-DCEB-4034-B957-BA7780FA781D}"/>
              </a:ext>
            </a:extLst>
          </p:cNvPr>
          <p:cNvSpPr txBox="1">
            <a:spLocks/>
          </p:cNvSpPr>
          <p:nvPr/>
        </p:nvSpPr>
        <p:spPr>
          <a:xfrm>
            <a:off x="-344983" y="6463879"/>
            <a:ext cx="12192000" cy="21600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												RIT | MS Data Science | Fall 2021 | DSCI 633 | Final 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E6962-6A07-4800-A3F6-66A73390C846}"/>
              </a:ext>
            </a:extLst>
          </p:cNvPr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41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A2739F-2F5D-4A40-8092-A027814777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73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4BCA0A4-F9D7-4158-8086-69531A353535}"/>
              </a:ext>
            </a:extLst>
          </p:cNvPr>
          <p:cNvSpPr txBox="1">
            <a:spLocks/>
          </p:cNvSpPr>
          <p:nvPr/>
        </p:nvSpPr>
        <p:spPr>
          <a:xfrm>
            <a:off x="574141" y="684545"/>
            <a:ext cx="10990447" cy="60374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aimler"/>
              <a:ea typeface="+mj-ea"/>
              <a:cs typeface="Arial"/>
              <a:sym typeface="Arial"/>
            </a:endParaRPr>
          </a:p>
        </p:txBody>
      </p:sp>
      <p:sp>
        <p:nvSpPr>
          <p:cNvPr id="6" name="Rectangle 32">
            <a:extLst>
              <a:ext uri="{FF2B5EF4-FFF2-40B4-BE49-F238E27FC236}">
                <a16:creationId xmlns:a16="http://schemas.microsoft.com/office/drawing/2014/main" id="{3E7D8ECF-ED4D-494C-9AEE-2DCFB6C6A4E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14489" y="1428895"/>
            <a:ext cx="10981679" cy="4848793"/>
          </a:xfrm>
          <a:prstGeom prst="rect">
            <a:avLst/>
          </a:prstGeom>
          <a:noFill/>
          <a:ln w="12700" algn="ctr">
            <a:solidFill>
              <a:srgbClr val="969696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896" tIns="54448" rIns="108896" bIns="54448" anchor="ctr"/>
          <a:lstStyle>
            <a:lvl1pPr eaLnBrk="0" hangingPunct="0">
              <a:lnSpc>
                <a:spcPct val="108000"/>
              </a:lnSpc>
              <a:spcAft>
                <a:spcPct val="42000"/>
              </a:spcAft>
              <a:defRPr sz="2000">
                <a:solidFill>
                  <a:schemeClr val="tx1"/>
                </a:solidFill>
                <a:latin typeface="CorpoS" pitchFamily="2" charset="0"/>
              </a:defRPr>
            </a:lvl1pPr>
            <a:lvl2pPr marL="742950" indent="-28575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2pPr>
            <a:lvl3pPr marL="11430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3pPr>
            <a:lvl4pPr marL="16002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4pPr>
            <a:lvl5pPr marL="2057400" indent="-228600" eaLnBrk="0" hangingPunct="0">
              <a:lnSpc>
                <a:spcPct val="108000"/>
              </a:lnSpc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5pPr>
            <a:lvl6pPr marL="25146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6pPr>
            <a:lvl7pPr marL="29718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7pPr>
            <a:lvl8pPr marL="34290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8pPr>
            <a:lvl9pPr marL="3886200" indent="-228600" eaLnBrk="0" fontAlgn="base" hangingPunct="0">
              <a:lnSpc>
                <a:spcPct val="108000"/>
              </a:lnSpc>
              <a:spcBef>
                <a:spcPct val="0"/>
              </a:spcBef>
              <a:spcAft>
                <a:spcPct val="42000"/>
              </a:spcAft>
              <a:buSzPct val="75000"/>
              <a:buChar char="•"/>
              <a:defRPr sz="2000">
                <a:solidFill>
                  <a:schemeClr val="tx1"/>
                </a:solidFill>
                <a:latin typeface="CorpoS" pitchFamily="2" charset="0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poS" pitchFamily="2" charset="0"/>
              <a:ea typeface="+mn-ea"/>
              <a:cs typeface="Arial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77C33A4-FDE2-4DB9-919E-FF6EC0E39384}"/>
              </a:ext>
            </a:extLst>
          </p:cNvPr>
          <p:cNvSpPr txBox="1">
            <a:spLocks/>
          </p:cNvSpPr>
          <p:nvPr/>
        </p:nvSpPr>
        <p:spPr>
          <a:xfrm>
            <a:off x="627412" y="719821"/>
            <a:ext cx="10990447" cy="60374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66900"/>
              </a:solidFill>
              <a:effectLst/>
              <a:uLnTx/>
              <a:uFillTx/>
              <a:latin typeface="Daimler"/>
              <a:ea typeface="+mj-ea"/>
              <a:cs typeface="Arial"/>
              <a:sym typeface="Arial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793266-AE12-4D42-A2EB-B96BF8CBF053}"/>
              </a:ext>
            </a:extLst>
          </p:cNvPr>
          <p:cNvSpPr txBox="1">
            <a:spLocks/>
          </p:cNvSpPr>
          <p:nvPr/>
        </p:nvSpPr>
        <p:spPr>
          <a:xfrm>
            <a:off x="4700793" y="3289980"/>
            <a:ext cx="2737142" cy="60374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Thank You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18EA3E81-EB21-41A0-821E-F6F98F684379}"/>
              </a:ext>
            </a:extLst>
          </p:cNvPr>
          <p:cNvSpPr txBox="1">
            <a:spLocks/>
          </p:cNvSpPr>
          <p:nvPr/>
        </p:nvSpPr>
        <p:spPr>
          <a:xfrm>
            <a:off x="-344983" y="6463879"/>
            <a:ext cx="12192000" cy="21600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												RIT | MS Data Science | Fall 2021 | DSCI 633 | Final Project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9BCE082-68E1-4264-9DE4-3D374093D09F}"/>
              </a:ext>
            </a:extLst>
          </p:cNvPr>
          <p:cNvSpPr txBox="1">
            <a:spLocks/>
          </p:cNvSpPr>
          <p:nvPr/>
        </p:nvSpPr>
        <p:spPr>
          <a:xfrm>
            <a:off x="779812" y="649269"/>
            <a:ext cx="10990447" cy="60374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END OF FINAL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342DC-3131-48D0-8DBF-E26684FDC7AB}"/>
              </a:ext>
            </a:extLst>
          </p:cNvPr>
          <p:cNvSpPr txBox="1"/>
          <p:nvPr/>
        </p:nvSpPr>
        <p:spPr>
          <a:xfrm>
            <a:off x="7454941" y="4199187"/>
            <a:ext cx="4109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Amit Dilip Kini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Ashini Anantharaman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Niranjana Sathish Avilery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Praveen Chandrasekaran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Vigneshwaran Ravichandran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226BB-CFCB-48EE-952C-4A7E48268658}"/>
              </a:ext>
            </a:extLst>
          </p:cNvPr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42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FA23E7-0EFC-47D5-AE1F-2E9ADFA45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96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8027D-695E-40AB-B369-D2A86E1BEB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5448" y="527698"/>
            <a:ext cx="11589952" cy="696384"/>
          </a:xfrm>
        </p:spPr>
        <p:txBody>
          <a:bodyPr/>
          <a:lstStyle/>
          <a:p>
            <a:pPr algn="ctr"/>
            <a:r>
              <a:rPr lang="en-US" sz="3700" dirty="0">
                <a:latin typeface="Arial" panose="020B0604020202020204" pitchFamily="34" charset="0"/>
                <a:cs typeface="Arial" panose="020B0604020202020204" pitchFamily="34" charset="0"/>
              </a:rPr>
              <a:t>DATA PRE-PROCESSING</a:t>
            </a:r>
            <a:endParaRPr lang="en-IN" sz="3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20685C-524D-4BA7-A8F6-C27652EC0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68" y="2146157"/>
            <a:ext cx="5136178" cy="44005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8A3EB6-7455-4E0A-B818-F974789250DC}"/>
              </a:ext>
            </a:extLst>
          </p:cNvPr>
          <p:cNvSpPr/>
          <p:nvPr/>
        </p:nvSpPr>
        <p:spPr>
          <a:xfrm>
            <a:off x="677767" y="1695434"/>
            <a:ext cx="4917816" cy="410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No Missing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5342E-CB2E-4EA6-A01D-9D90B998FD93}"/>
              </a:ext>
            </a:extLst>
          </p:cNvPr>
          <p:cNvSpPr/>
          <p:nvPr/>
        </p:nvSpPr>
        <p:spPr>
          <a:xfrm>
            <a:off x="5950424" y="1695433"/>
            <a:ext cx="5911613" cy="410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The Merged Dataframe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CE51EB-AE70-4925-B34C-B1CDAD81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947" y="2768221"/>
            <a:ext cx="6277970" cy="121920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7B2CB02-7973-4160-9449-51CB221CEFC3}"/>
              </a:ext>
            </a:extLst>
          </p:cNvPr>
          <p:cNvSpPr txBox="1">
            <a:spLocks/>
          </p:cNvSpPr>
          <p:nvPr/>
        </p:nvSpPr>
        <p:spPr>
          <a:xfrm>
            <a:off x="0" y="6594265"/>
            <a:ext cx="11889698" cy="20178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1100" dirty="0">
                <a:solidFill>
                  <a:prstClr val="black"/>
                </a:solidFill>
              </a:rPr>
              <a:t>RIT | MS Data Science | Fall 2021 | DSCI 633 | Final Project</a:t>
            </a:r>
            <a:endParaRPr lang="en-US" sz="1100" b="0" dirty="0"/>
          </a:p>
          <a:p>
            <a:pPr algn="r" defTabSz="1088633"/>
            <a:endParaRPr lang="en-GB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26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261D8-FADA-447A-AD62-9D94311ADE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1024" y="610260"/>
            <a:ext cx="11589952" cy="696384"/>
          </a:xfrm>
        </p:spPr>
        <p:txBody>
          <a:bodyPr/>
          <a:lstStyle/>
          <a:p>
            <a:pPr algn="ctr"/>
            <a:r>
              <a:rPr lang="en-US" sz="3700" dirty="0">
                <a:latin typeface="Arial" panose="020B0604020202020204" pitchFamily="34" charset="0"/>
                <a:cs typeface="Arial" panose="020B0604020202020204" pitchFamily="34" charset="0"/>
              </a:rPr>
              <a:t>DATA PRE-PROCESSING CONTD…</a:t>
            </a:r>
            <a:endParaRPr lang="en-IN" sz="3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sz="3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F917AE-83A5-42A4-BB31-3D8A4F4E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0" y="1625039"/>
            <a:ext cx="6323321" cy="4290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F649AD-AF5F-4C8A-8A07-358519A2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43" y="1999397"/>
            <a:ext cx="5152030" cy="2286000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25B5766-F640-45E6-8273-8E21119ECDA1}"/>
              </a:ext>
            </a:extLst>
          </p:cNvPr>
          <p:cNvSpPr txBox="1">
            <a:spLocks/>
          </p:cNvSpPr>
          <p:nvPr/>
        </p:nvSpPr>
        <p:spPr>
          <a:xfrm>
            <a:off x="0" y="6580617"/>
            <a:ext cx="11889698" cy="20178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1100" dirty="0">
                <a:solidFill>
                  <a:prstClr val="black"/>
                </a:solidFill>
              </a:rPr>
              <a:t>RIT | MS Data Science | Fall 2021 | DSCI 633 | Final Project</a:t>
            </a:r>
            <a:endParaRPr lang="en-US" sz="1100" b="0" dirty="0"/>
          </a:p>
          <a:p>
            <a:pPr algn="r" defTabSz="1088633"/>
            <a:endParaRPr lang="en-GB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594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2BDA34-143F-405C-BEC5-35C1EEF51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90"/>
          <a:stretch/>
        </p:blipFill>
        <p:spPr>
          <a:xfrm>
            <a:off x="6372172" y="1569781"/>
            <a:ext cx="5337608" cy="37739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4A1D62-A864-4102-BF52-A2740052EC75}"/>
              </a:ext>
            </a:extLst>
          </p:cNvPr>
          <p:cNvSpPr/>
          <p:nvPr/>
        </p:nvSpPr>
        <p:spPr>
          <a:xfrm>
            <a:off x="326213" y="1569781"/>
            <a:ext cx="5337608" cy="399850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609256F-78EB-46C0-89D2-F9D00A219CCA}"/>
              </a:ext>
            </a:extLst>
          </p:cNvPr>
          <p:cNvSpPr txBox="1">
            <a:spLocks/>
          </p:cNvSpPr>
          <p:nvPr/>
        </p:nvSpPr>
        <p:spPr>
          <a:xfrm>
            <a:off x="0" y="564715"/>
            <a:ext cx="12192000" cy="603740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TYPES OF RECOMMENDATION SYSTEM MODELS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379F240-A9B6-481D-B597-468495791119}"/>
              </a:ext>
            </a:extLst>
          </p:cNvPr>
          <p:cNvSpPr/>
          <p:nvPr/>
        </p:nvSpPr>
        <p:spPr>
          <a:xfrm>
            <a:off x="1009934" y="2253117"/>
            <a:ext cx="4258103" cy="7495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Content-based Filtering</a:t>
            </a:r>
          </a:p>
          <a:p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38FCE03-630F-4211-A027-F82B590C896D}"/>
              </a:ext>
            </a:extLst>
          </p:cNvPr>
          <p:cNvSpPr/>
          <p:nvPr/>
        </p:nvSpPr>
        <p:spPr>
          <a:xfrm>
            <a:off x="1009933" y="3685985"/>
            <a:ext cx="4258103" cy="7495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Collaborative Filtering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4B3AC6-EEB9-4371-95BC-8D7812007161}"/>
              </a:ext>
            </a:extLst>
          </p:cNvPr>
          <p:cNvCxnSpPr>
            <a:cxnSpLocks/>
          </p:cNvCxnSpPr>
          <p:nvPr/>
        </p:nvCxnSpPr>
        <p:spPr>
          <a:xfrm>
            <a:off x="5424043" y="2634018"/>
            <a:ext cx="791571" cy="532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383A48-DB66-4011-ADF0-69AA638BFAAE}"/>
              </a:ext>
            </a:extLst>
          </p:cNvPr>
          <p:cNvCxnSpPr>
            <a:cxnSpLocks/>
          </p:cNvCxnSpPr>
          <p:nvPr/>
        </p:nvCxnSpPr>
        <p:spPr>
          <a:xfrm flipV="1">
            <a:off x="5454750" y="3576400"/>
            <a:ext cx="730156" cy="484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1DBF65D-1131-4922-86F0-4DDF689E4174}"/>
              </a:ext>
            </a:extLst>
          </p:cNvPr>
          <p:cNvSpPr txBox="1">
            <a:spLocks/>
          </p:cNvSpPr>
          <p:nvPr/>
        </p:nvSpPr>
        <p:spPr>
          <a:xfrm>
            <a:off x="0" y="6580617"/>
            <a:ext cx="11889698" cy="20178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1100" dirty="0">
                <a:solidFill>
                  <a:prstClr val="black"/>
                </a:solidFill>
              </a:rPr>
              <a:t>RIT | MS Data Science | Fall 2021 | DSCI 633 | Final Project</a:t>
            </a:r>
            <a:endParaRPr lang="en-US" sz="1100" b="0" dirty="0"/>
          </a:p>
          <a:p>
            <a:pPr algn="r" defTabSz="1088633"/>
            <a:endParaRPr lang="en-GB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811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3FD3BD5-0D89-4388-BF99-C1FCE463A08D}"/>
              </a:ext>
            </a:extLst>
          </p:cNvPr>
          <p:cNvSpPr txBox="1">
            <a:spLocks/>
          </p:cNvSpPr>
          <p:nvPr/>
        </p:nvSpPr>
        <p:spPr>
          <a:xfrm>
            <a:off x="257454" y="551436"/>
            <a:ext cx="11558626" cy="6037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TOP QUESTIONS FROM BRAINSTORMING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rgbClr val="F669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B93CA103-2187-43D8-AD54-E39BE28D198C}"/>
              </a:ext>
            </a:extLst>
          </p:cNvPr>
          <p:cNvSpPr txBox="1">
            <a:spLocks/>
          </p:cNvSpPr>
          <p:nvPr/>
        </p:nvSpPr>
        <p:spPr>
          <a:xfrm>
            <a:off x="0" y="6580617"/>
            <a:ext cx="11889698" cy="20178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380240-BCD8-4B2A-AB05-9F40211D0796}"/>
              </a:ext>
            </a:extLst>
          </p:cNvPr>
          <p:cNvSpPr txBox="1"/>
          <p:nvPr/>
        </p:nvSpPr>
        <p:spPr>
          <a:xfrm>
            <a:off x="337350" y="1358283"/>
            <a:ext cx="11552347" cy="5095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609585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 science fiction movies tend to be rated more highly than other movie genres?</a:t>
            </a:r>
          </a:p>
          <a:p>
            <a:pPr marL="285750" marR="0" lvl="0" indent="-285750" algn="l" defTabSz="609585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 genres were more dominant in each decade of the range available in the dataset?</a:t>
            </a:r>
          </a:p>
          <a:p>
            <a:pPr marL="285750" marR="0" lvl="0" indent="-285750" algn="l" defTabSz="609585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there a correlation between the year of release of a movie and the genre?</a:t>
            </a:r>
          </a:p>
          <a:p>
            <a:pPr marL="285750" marR="0" lvl="0" indent="-285750" algn="l" defTabSz="609585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are the top 10 most rated movies?</a:t>
            </a:r>
          </a:p>
          <a:p>
            <a:pPr marL="285750" marR="0" lvl="0" indent="-285750" algn="l" defTabSz="609585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are the most popular Movie Genres among Males and Females?</a:t>
            </a:r>
          </a:p>
          <a:p>
            <a:pPr marL="285750" marR="0" lvl="0" indent="-285750" algn="l" defTabSz="609585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are the Max/Min number of Movies rated by One user?</a:t>
            </a:r>
          </a:p>
          <a:p>
            <a:pPr marL="285750" marR="0" lvl="0" indent="-285750" algn="l" defTabSz="609585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Genre is associated with the most Movies?</a:t>
            </a:r>
          </a:p>
          <a:p>
            <a:pPr marL="285750" marR="0" lvl="0" indent="-285750" algn="l" defTabSz="609585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are the Distribution of Ratings per Genre?</a:t>
            </a:r>
          </a:p>
          <a:p>
            <a:pPr marL="285750" marR="0" lvl="0" indent="-285750" algn="l" defTabSz="609585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Most common occupation amongst the users</a:t>
            </a:r>
          </a:p>
          <a:p>
            <a:pPr marL="285750" marR="0" lvl="0" indent="-285750" algn="l" defTabSz="609585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What’s the Age Distribution by Gender?</a:t>
            </a:r>
          </a:p>
          <a:p>
            <a:pPr marL="285750" marR="0" lvl="0" indent="-285750" algn="l" defTabSz="609585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Movies are rated on a 1-5 scale. What is the average movie rating? </a:t>
            </a:r>
          </a:p>
          <a:p>
            <a:pPr marL="285750" marR="0" lvl="0" indent="-285750" algn="l" defTabSz="609585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many of the users are artists or belong to or closely related to the film industry?</a:t>
            </a:r>
          </a:p>
          <a:p>
            <a:pPr marL="285750" marR="0" lvl="0" indent="-285750" algn="l" defTabSz="609585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the zip code of the user who rated the most movies?</a:t>
            </a:r>
          </a:p>
          <a:p>
            <a:pPr marL="285750" marR="0" lvl="0" indent="-285750" algn="l" defTabSz="609585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interesting stories using the data 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Movielens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dataset you would like to tell a studio executive/movie producer?</a:t>
            </a:r>
          </a:p>
        </p:txBody>
      </p:sp>
    </p:spTree>
    <p:extLst>
      <p:ext uri="{BB962C8B-B14F-4D97-AF65-F5344CB8AC3E}">
        <p14:creationId xmlns:p14="http://schemas.microsoft.com/office/powerpoint/2010/main" val="892174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D7F436-815A-4BC8-8E72-31AD0442CAF8}"/>
              </a:ext>
            </a:extLst>
          </p:cNvPr>
          <p:cNvSpPr/>
          <p:nvPr/>
        </p:nvSpPr>
        <p:spPr>
          <a:xfrm>
            <a:off x="798384" y="1308281"/>
            <a:ext cx="4419600" cy="410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Ratings Distribution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7DC83-09F9-42A9-AC65-5C317B72D2AF}"/>
              </a:ext>
            </a:extLst>
          </p:cNvPr>
          <p:cNvCxnSpPr/>
          <p:nvPr/>
        </p:nvCxnSpPr>
        <p:spPr bwMode="auto">
          <a:xfrm flipH="1">
            <a:off x="6096000" y="1310018"/>
            <a:ext cx="1" cy="5156454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B12EBD-536C-4D0C-8F29-8EC3AC6D6412}"/>
              </a:ext>
            </a:extLst>
          </p:cNvPr>
          <p:cNvCxnSpPr/>
          <p:nvPr/>
        </p:nvCxnSpPr>
        <p:spPr bwMode="auto">
          <a:xfrm>
            <a:off x="257454" y="3879192"/>
            <a:ext cx="11675046" cy="0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94A0823-E4E0-4216-8761-00D3149C09F7}"/>
              </a:ext>
            </a:extLst>
          </p:cNvPr>
          <p:cNvSpPr/>
          <p:nvPr/>
        </p:nvSpPr>
        <p:spPr>
          <a:xfrm>
            <a:off x="798383" y="3976291"/>
            <a:ext cx="4416552" cy="410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Genre preferences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D78D3C-5C74-4AC4-95E3-44AD7CDBE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4" y="3968986"/>
            <a:ext cx="411480" cy="411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FC4FEA-D48E-4A21-B1A9-27CABFBC0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514" y="1308091"/>
            <a:ext cx="411480" cy="41148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B62D45-2372-4717-9FBA-0EEEE554F02B}"/>
              </a:ext>
            </a:extLst>
          </p:cNvPr>
          <p:cNvSpPr/>
          <p:nvPr/>
        </p:nvSpPr>
        <p:spPr>
          <a:xfrm>
            <a:off x="7507416" y="1299146"/>
            <a:ext cx="4419600" cy="410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Observation - 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49C7D2-DBD9-4E9D-B728-5908AB0C211E}"/>
              </a:ext>
            </a:extLst>
          </p:cNvPr>
          <p:cNvSpPr/>
          <p:nvPr/>
        </p:nvSpPr>
        <p:spPr>
          <a:xfrm>
            <a:off x="6956514" y="1822941"/>
            <a:ext cx="4970502" cy="195403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just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Gender are not equally distributed among the two categories.</a:t>
            </a:r>
          </a:p>
          <a:p>
            <a:pPr marL="171450" marR="0" lvl="0" indent="-171450" algn="just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It can be inferred that most of the ratings were given by the male category (75%). </a:t>
            </a:r>
          </a:p>
          <a:p>
            <a:pPr marL="171450" marR="0" lvl="0" indent="-171450" algn="just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 is the most common rating given by both genders.</a:t>
            </a:r>
          </a:p>
          <a:p>
            <a:pPr marL="171450" marR="0" lvl="0" indent="-171450" algn="just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Since fewer females rated these movies, the ratings data could be biased.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E4A11C-9A7C-4DCD-A883-54F6E693EEC0}"/>
              </a:ext>
            </a:extLst>
          </p:cNvPr>
          <p:cNvSpPr/>
          <p:nvPr/>
        </p:nvSpPr>
        <p:spPr>
          <a:xfrm>
            <a:off x="7512900" y="3989657"/>
            <a:ext cx="4419600" cy="410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Observation - II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5CA25A-E2BF-4A55-A5F2-1616DEF3E2AF}"/>
              </a:ext>
            </a:extLst>
          </p:cNvPr>
          <p:cNvSpPr/>
          <p:nvPr/>
        </p:nvSpPr>
        <p:spPr>
          <a:xfrm>
            <a:off x="6961998" y="4563052"/>
            <a:ext cx="4970502" cy="186721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Male most rated movie is Comedy and second most rated is Drama.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71450" marR="0" lvl="0" indent="-171450" algn="l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Female most rated movie is Drama and second most rated is Comedy.</a:t>
            </a:r>
          </a:p>
          <a:p>
            <a:pPr marL="171450" marR="0" lvl="0" indent="-171450" algn="l" defTabSz="6095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the least choice it was similar for both the gender which is Documentary and film noir.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3FD3BD5-0D89-4388-BF99-C1FCE463A08D}"/>
              </a:ext>
            </a:extLst>
          </p:cNvPr>
          <p:cNvSpPr txBox="1">
            <a:spLocks/>
          </p:cNvSpPr>
          <p:nvPr/>
        </p:nvSpPr>
        <p:spPr>
          <a:xfrm>
            <a:off x="257454" y="551436"/>
            <a:ext cx="11558626" cy="6037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57189" indent="-457189" algn="l" defTabSz="609585" rtl="0" eaLnBrk="1" latinLnBrk="0" hangingPunct="1">
              <a:lnSpc>
                <a:spcPct val="100000"/>
              </a:lnSpc>
              <a:spcBef>
                <a:spcPts val="800"/>
              </a:spcBef>
              <a:buFont typeface="Arial"/>
              <a:buChar char="•"/>
              <a:defRPr sz="3700" b="1" kern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669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GENDER ANALYSIS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rgbClr val="F669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BD397A6-32FF-4C7A-ACAB-4D305249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84" y="4500331"/>
            <a:ext cx="4024348" cy="19857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A4DE2F-2EB1-4FA9-8BC3-E4B2E1152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84" y="1310018"/>
            <a:ext cx="403950" cy="3931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94693A-0816-4B5D-83D5-A02E0AB5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948" y="3998468"/>
            <a:ext cx="411480" cy="41148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B93CA103-2187-43D8-AD54-E39BE28D198C}"/>
              </a:ext>
            </a:extLst>
          </p:cNvPr>
          <p:cNvSpPr txBox="1">
            <a:spLocks/>
          </p:cNvSpPr>
          <p:nvPr/>
        </p:nvSpPr>
        <p:spPr>
          <a:xfrm>
            <a:off x="0" y="6580617"/>
            <a:ext cx="11889698" cy="20178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60958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219169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82875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243833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047924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3657508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4267093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4876677" algn="l" defTabSz="60958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60958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RIT | MS Data Science | Fall 2021 | DSCI 633 | Final Project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r" defTabSz="108863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0AECC9-84B5-4C48-B2D1-282E675B1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289" y="1788207"/>
            <a:ext cx="3985543" cy="200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85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jkjTny_Dk.lvvRVqaMZ9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jkjTny_Dk.lvvRVqaMZ9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jkjTny_Dk.lvvRVqaMZ9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jkjTny_Dk.lvvRVqaMZ9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jkjTny_Dk.lvvRVqaMZ9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jkjTny_Dk.lvvRVqaMZ9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jkjTny_Dk.lvvRVqaMZ9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jkjTny_Dk.lvvRVqaMZ9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jkjTny_Dk.lvvRVqaMZ9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jkjTny_Dk.lvvRVqaMZ9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jkjTny_Dk.lvvRVqaMZ9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jkjTny_Dk.lvvRVqaMZ9A"/>
</p:tagLst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EC69A2E5-777A-D546-BEBA-9047755E5D70}" vid="{4CD7AFB5-33E4-F44D-9CF3-F59B1DFFA22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EC69A2E5-777A-D546-BEBA-9047755E5D70}" vid="{4CD7AFB5-33E4-F44D-9CF3-F59B1DFFA225}"/>
    </a:ext>
  </a:extLst>
</a:theme>
</file>

<file path=ppt/theme/theme5.xml><?xml version="1.0" encoding="utf-8"?>
<a:theme xmlns:a="http://schemas.openxmlformats.org/drawingml/2006/main" name="2_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EC69A2E5-777A-D546-BEBA-9047755E5D70}" vid="{4CD7AFB5-33E4-F44D-9CF3-F59B1DFFA225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1217</TotalTime>
  <Words>3683</Words>
  <Application>Microsoft Office PowerPoint</Application>
  <PresentationFormat>Widescreen</PresentationFormat>
  <Paragraphs>544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42</vt:i4>
      </vt:variant>
    </vt:vector>
  </HeadingPairs>
  <TitlesOfParts>
    <vt:vector size="62" baseType="lpstr">
      <vt:lpstr>MS Gothic</vt:lpstr>
      <vt:lpstr>-apple-system</vt:lpstr>
      <vt:lpstr>Arial</vt:lpstr>
      <vt:lpstr>Calibri</vt:lpstr>
      <vt:lpstr>Calibri Light</vt:lpstr>
      <vt:lpstr>charter</vt:lpstr>
      <vt:lpstr>CorpoS</vt:lpstr>
      <vt:lpstr>Daimle cs</vt:lpstr>
      <vt:lpstr>Daimler</vt:lpstr>
      <vt:lpstr>Daimler CS</vt:lpstr>
      <vt:lpstr>Georgia</vt:lpstr>
      <vt:lpstr>Lato</vt:lpstr>
      <vt:lpstr>Roboto</vt:lpstr>
      <vt:lpstr>System Font Regular</vt:lpstr>
      <vt:lpstr>Wingdings</vt:lpstr>
      <vt:lpstr>RIT</vt:lpstr>
      <vt:lpstr>Custom Design</vt:lpstr>
      <vt:lpstr>Office Theme</vt:lpstr>
      <vt:lpstr>1_RIT</vt:lpstr>
      <vt:lpstr>2_RIT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 ITEM PROFILE</vt:lpstr>
      <vt:lpstr>TF – IDF SCORE FOR GENRES</vt:lpstr>
      <vt:lpstr>CALCULATE SIMILARITY </vt:lpstr>
      <vt:lpstr>FINAL RECOMMEDATIONS MADE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Niranjana Sathish</dc:creator>
  <cp:lastModifiedBy>Kini Amit</cp:lastModifiedBy>
  <cp:revision>294</cp:revision>
  <cp:lastPrinted>2018-04-25T02:50:23Z</cp:lastPrinted>
  <dcterms:created xsi:type="dcterms:W3CDTF">2021-11-25T01:40:59Z</dcterms:created>
  <dcterms:modified xsi:type="dcterms:W3CDTF">2021-12-07T06:03:08Z</dcterms:modified>
</cp:coreProperties>
</file>